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68" r:id="rId3"/>
    <p:sldId id="269" r:id="rId4"/>
    <p:sldId id="258" r:id="rId5"/>
    <p:sldId id="260" r:id="rId6"/>
    <p:sldId id="270" r:id="rId7"/>
    <p:sldId id="284" r:id="rId8"/>
    <p:sldId id="261" r:id="rId9"/>
    <p:sldId id="262" r:id="rId10"/>
    <p:sldId id="263" r:id="rId11"/>
    <p:sldId id="264" r:id="rId12"/>
    <p:sldId id="266" r:id="rId13"/>
    <p:sldId id="267" r:id="rId14"/>
    <p:sldId id="265" r:id="rId15"/>
    <p:sldId id="417" r:id="rId16"/>
    <p:sldId id="420" r:id="rId17"/>
    <p:sldId id="421" r:id="rId18"/>
    <p:sldId id="271" r:id="rId19"/>
    <p:sldId id="272" r:id="rId20"/>
    <p:sldId id="274" r:id="rId21"/>
    <p:sldId id="275" r:id="rId22"/>
    <p:sldId id="276" r:id="rId23"/>
    <p:sldId id="277" r:id="rId24"/>
    <p:sldId id="279" r:id="rId25"/>
    <p:sldId id="280" r:id="rId26"/>
    <p:sldId id="285" r:id="rId27"/>
    <p:sldId id="413" r:id="rId28"/>
    <p:sldId id="379" r:id="rId29"/>
    <p:sldId id="300" r:id="rId30"/>
    <p:sldId id="293" r:id="rId31"/>
    <p:sldId id="294" r:id="rId32"/>
    <p:sldId id="304" r:id="rId33"/>
    <p:sldId id="296" r:id="rId34"/>
    <p:sldId id="380" r:id="rId35"/>
    <p:sldId id="381" r:id="rId36"/>
    <p:sldId id="418" r:id="rId37"/>
    <p:sldId id="419" r:id="rId38"/>
    <p:sldId id="388" r:id="rId39"/>
    <p:sldId id="383" r:id="rId40"/>
    <p:sldId id="415" r:id="rId41"/>
    <p:sldId id="384" r:id="rId42"/>
    <p:sldId id="385" r:id="rId43"/>
    <p:sldId id="386" r:id="rId44"/>
    <p:sldId id="416" r:id="rId45"/>
    <p:sldId id="393" r:id="rId46"/>
    <p:sldId id="403" r:id="rId47"/>
    <p:sldId id="394" r:id="rId48"/>
    <p:sldId id="398" r:id="rId49"/>
    <p:sldId id="399" r:id="rId50"/>
    <p:sldId id="414" r:id="rId51"/>
    <p:sldId id="404" r:id="rId52"/>
    <p:sldId id="422" r:id="rId53"/>
    <p:sldId id="400" r:id="rId54"/>
    <p:sldId id="401" r:id="rId55"/>
    <p:sldId id="405" r:id="rId56"/>
    <p:sldId id="406" r:id="rId57"/>
    <p:sldId id="408" r:id="rId58"/>
    <p:sldId id="410" r:id="rId59"/>
    <p:sldId id="411" r:id="rId60"/>
    <p:sldId id="412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6" autoAdjust="0"/>
    <p:restoredTop sz="86511" autoAdjust="0"/>
  </p:normalViewPr>
  <p:slideViewPr>
    <p:cSldViewPr snapToGrid="0" snapToObjects="1">
      <p:cViewPr varScale="1">
        <p:scale>
          <a:sx n="94" d="100"/>
          <a:sy n="94" d="100"/>
        </p:scale>
        <p:origin x="-61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2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79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2D028-526E-664C-B76F-777ECA1306BE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76AFC-C1C9-5C47-8D6D-E7EFDC963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0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76AFC-C1C9-5C47-8D6D-E7EFDC963DD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33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05B4-F68A-4B41-B7EE-52A50893006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4D2D-5151-F14A-80F1-511E7023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54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05B4-F68A-4B41-B7EE-52A50893006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4D2D-5151-F14A-80F1-511E7023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3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05B4-F68A-4B41-B7EE-52A50893006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4D2D-5151-F14A-80F1-511E7023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9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05B4-F68A-4B41-B7EE-52A50893006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4D2D-5151-F14A-80F1-511E7023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4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05B4-F68A-4B41-B7EE-52A50893006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4D2D-5151-F14A-80F1-511E7023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78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05B4-F68A-4B41-B7EE-52A50893006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4D2D-5151-F14A-80F1-511E7023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05B4-F68A-4B41-B7EE-52A50893006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4D2D-5151-F14A-80F1-511E7023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72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05B4-F68A-4B41-B7EE-52A50893006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4D2D-5151-F14A-80F1-511E7023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1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05B4-F68A-4B41-B7EE-52A50893006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4D2D-5151-F14A-80F1-511E7023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05B4-F68A-4B41-B7EE-52A50893006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4D2D-5151-F14A-80F1-511E7023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08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05B4-F68A-4B41-B7EE-52A50893006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4D2D-5151-F14A-80F1-511E7023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0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05B4-F68A-4B41-B7EE-52A508930064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A4D2D-5151-F14A-80F1-511E7023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13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slibrary.stanford.edu/" TargetMode="External"/><Relationship Id="rId4" Type="http://schemas.openxmlformats.org/officeDocument/2006/relationships/hyperlink" Target="http://www.cprogramming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-ccs.ucsd.edu/c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 for Java Programmers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44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909" y="3496425"/>
            <a:ext cx="4292357" cy="28604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We’re Ready for a Fast, Modern Jet, Right?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49787" y="1785470"/>
            <a:ext cx="23655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CS2110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09" y="1785469"/>
            <a:ext cx="4044511" cy="308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21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Well, C is More Like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49787" y="1785470"/>
            <a:ext cx="23655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CS2110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82" y="3492137"/>
            <a:ext cx="4292573" cy="32194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63" y="1541971"/>
            <a:ext cx="4501122" cy="23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8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90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 is the language that will allow you to do anything.</a:t>
            </a:r>
          </a:p>
          <a:p>
            <a:r>
              <a:rPr lang="en-US" dirty="0"/>
              <a:t>It is used to write operating systems, other languages, low level hardware drivers, cryptography, networking, etc.</a:t>
            </a:r>
          </a:p>
          <a:p>
            <a:r>
              <a:rPr lang="en-US" dirty="0"/>
              <a:t>It was designed to be easily compiled and to product compact, efficient code</a:t>
            </a:r>
          </a:p>
          <a:p>
            <a:r>
              <a:rPr lang="en-US" dirty="0"/>
              <a:t>It won't check for many runtime errors</a:t>
            </a:r>
          </a:p>
          <a:p>
            <a:r>
              <a:rPr lang="en-US" dirty="0"/>
              <a:t>Remember: It was invented to implement system software for a small computer </a:t>
            </a:r>
          </a:p>
        </p:txBody>
      </p:sp>
    </p:spTree>
    <p:extLst>
      <p:ext uri="{BB962C8B-B14F-4D97-AF65-F5344CB8AC3E}">
        <p14:creationId xmlns:p14="http://schemas.microsoft.com/office/powerpoint/2010/main" val="167030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638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Is not your friend. Or rather C is very particular about who its friends are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C trusts you and will do exactly what you ask: It is quite certain you are a careful, knowledgeable programmer</a:t>
            </a:r>
          </a:p>
          <a:p>
            <a:r>
              <a:rPr lang="en-US" dirty="0"/>
              <a:t>All the symbols mean something!</a:t>
            </a:r>
          </a:p>
          <a:p>
            <a:r>
              <a:rPr lang="en-US" dirty="0"/>
              <a:t>"I'll just type something in and the compiler will fix it for me” just won't work</a:t>
            </a:r>
          </a:p>
          <a:p>
            <a:r>
              <a:rPr lang="en-US" dirty="0"/>
              <a:t>Read and reread the C book!  And there are plenty more tutorial resources on the net</a:t>
            </a:r>
          </a:p>
        </p:txBody>
      </p:sp>
    </p:spTree>
    <p:extLst>
      <p:ext uri="{BB962C8B-B14F-4D97-AF65-F5344CB8AC3E}">
        <p14:creationId xmlns:p14="http://schemas.microsoft.com/office/powerpoint/2010/main" val="2772815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0974"/>
          </a:xfrm>
        </p:spPr>
        <p:txBody>
          <a:bodyPr/>
          <a:lstStyle/>
          <a:p>
            <a:r>
              <a:rPr lang="en-US" dirty="0"/>
              <a:t>Many problem-oriented programming languages have features that try and prevent the programmer from doing something wrong or letting him know when he does, e.g.</a:t>
            </a:r>
          </a:p>
          <a:p>
            <a:pPr lvl="1"/>
            <a:r>
              <a:rPr lang="en-US" dirty="0"/>
              <a:t>Java does not allow you access memory by address</a:t>
            </a:r>
          </a:p>
          <a:p>
            <a:pPr lvl="1"/>
            <a:r>
              <a:rPr lang="en-US" dirty="0"/>
              <a:t>Java throws an exception when you have an array out of bounds</a:t>
            </a:r>
          </a:p>
          <a:p>
            <a:r>
              <a:rPr lang="en-US" dirty="0"/>
              <a:t>C is not one of these languages. Why?</a:t>
            </a:r>
          </a:p>
        </p:txBody>
      </p:sp>
    </p:spTree>
    <p:extLst>
      <p:ext uri="{BB962C8B-B14F-4D97-AF65-F5344CB8AC3E}">
        <p14:creationId xmlns:p14="http://schemas.microsoft.com/office/powerpoint/2010/main" val="1975953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New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lots of commonalities among high</a:t>
            </a:r>
            <a:r>
              <a:rPr lang="en-US"/>
              <a:t>-level programming </a:t>
            </a:r>
            <a:r>
              <a:rPr lang="en-US" dirty="0"/>
              <a:t>languages</a:t>
            </a:r>
          </a:p>
          <a:p>
            <a:r>
              <a:rPr lang="en-US" dirty="0"/>
              <a:t>Look at these three areas first:</a:t>
            </a:r>
          </a:p>
          <a:p>
            <a:pPr lvl="1"/>
            <a:r>
              <a:rPr lang="en-US" dirty="0"/>
              <a:t>Variable scoping</a:t>
            </a:r>
          </a:p>
          <a:p>
            <a:pPr lvl="1"/>
            <a:r>
              <a:rPr lang="en-US" dirty="0"/>
              <a:t>Storage allocation</a:t>
            </a:r>
          </a:p>
          <a:p>
            <a:pPr lvl="1"/>
            <a:r>
              <a:rPr lang="en-US" dirty="0"/>
              <a:t>Function call semantic</a:t>
            </a:r>
          </a:p>
        </p:txBody>
      </p:sp>
    </p:spTree>
    <p:extLst>
      <p:ext uri="{BB962C8B-B14F-4D97-AF65-F5344CB8AC3E}">
        <p14:creationId xmlns:p14="http://schemas.microsoft.com/office/powerpoint/2010/main" val="370441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Java and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7939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C is about 45 </a:t>
            </a:r>
            <a:r>
              <a:rPr lang="en-US" dirty="0" smtClean="0"/>
              <a:t>years old and </a:t>
            </a:r>
            <a:r>
              <a:rPr lang="en-US" dirty="0"/>
              <a:t>pre-dates Java by about 25 </a:t>
            </a:r>
            <a:r>
              <a:rPr lang="en-US" dirty="0" smtClean="0"/>
              <a:t>years</a:t>
            </a:r>
            <a:endParaRPr lang="en-US" dirty="0"/>
          </a:p>
          <a:p>
            <a:pPr lvl="0"/>
            <a:r>
              <a:rPr lang="en-US" dirty="0"/>
              <a:t>C is procedural; no object-oriented abstraction layer is present</a:t>
            </a:r>
          </a:p>
          <a:p>
            <a:pPr marL="914400" lvl="1" indent="-514350">
              <a:buFont typeface="Arial"/>
              <a:buChar char="•"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</a:t>
            </a:r>
            <a:r>
              <a:rPr lang="en-US" dirty="0" err="1"/>
              <a:t>s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tructs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used in place of </a:t>
            </a:r>
            <a:r>
              <a:rPr lang="en-US" sz="2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classes; 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unions help support polymorphism</a:t>
            </a:r>
          </a:p>
          <a:p>
            <a:pPr marL="914400" lvl="1" indent="-514350">
              <a:buFont typeface="Arial"/>
              <a:buChar char="•"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Pointers are used in place of object reference</a:t>
            </a:r>
            <a:r>
              <a:rPr lang="en-US" dirty="0"/>
              <a:t>s</a:t>
            </a:r>
          </a:p>
          <a:p>
            <a:pPr marL="914400" lvl="1" indent="-514350">
              <a:buFont typeface="Arial"/>
              <a:buChar char="•"/>
            </a:pPr>
            <a:r>
              <a:rPr lang="en-US" dirty="0"/>
              <a:t>No overloading of function names; each function must have its own name</a:t>
            </a:r>
          </a:p>
          <a:p>
            <a:pPr marL="914400" lvl="1" indent="-514350">
              <a:buFont typeface="Arial"/>
              <a:buChar char="•"/>
            </a:pPr>
            <a:r>
              <a:rPr lang="en-US" dirty="0"/>
              <a:t>Limited support for complicated run-time operations; library functions are used instead</a:t>
            </a:r>
          </a:p>
        </p:txBody>
      </p:sp>
    </p:spTree>
    <p:extLst>
      <p:ext uri="{BB962C8B-B14F-4D97-AF65-F5344CB8AC3E}">
        <p14:creationId xmlns:p14="http://schemas.microsoft.com/office/powerpoint/2010/main" val="437358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15643"/>
            <a:ext cx="8229600" cy="351856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Incur as little run-time overhead as possible</a:t>
            </a:r>
          </a:p>
          <a:p>
            <a:pPr lvl="1"/>
            <a:r>
              <a:rPr lang="en-US" dirty="0" smtClean="0"/>
              <a:t>Skip constructs that can’t be implemented by a few machine instructions</a:t>
            </a:r>
          </a:p>
          <a:p>
            <a:r>
              <a:rPr lang="en-US" dirty="0" smtClean="0"/>
              <a:t>Use as little run-time memory as possible</a:t>
            </a:r>
          </a:p>
          <a:p>
            <a:pPr lvl="1"/>
            <a:r>
              <a:rPr lang="en-US" dirty="0" smtClean="0"/>
              <a:t>Don’t add additional fields to programmer’s definitions</a:t>
            </a:r>
          </a:p>
          <a:p>
            <a:pPr lvl="1"/>
            <a:r>
              <a:rPr lang="en-US" dirty="0" smtClean="0"/>
              <a:t>Don’t automatically drag in huge run-time libraries</a:t>
            </a:r>
          </a:p>
          <a:p>
            <a:r>
              <a:rPr lang="en-US" dirty="0" smtClean="0"/>
              <a:t>Make the system’s memory accessible to privileged programs</a:t>
            </a:r>
          </a:p>
          <a:p>
            <a:r>
              <a:rPr lang="en-US" dirty="0" smtClean="0"/>
              <a:t>Keep the compiler small enough to fit in memory and still have room for a symbol table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787168"/>
              </p:ext>
            </p:extLst>
          </p:nvPr>
        </p:nvGraphicFramePr>
        <p:xfrm>
          <a:off x="1276371" y="1417638"/>
          <a:ext cx="590032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9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922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509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350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350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079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PDP-11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$200,000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 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X86</a:t>
                      </a:r>
                      <a:r>
                        <a:rPr lang="en-US" baseline="0" dirty="0"/>
                        <a:t> server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 TB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16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lvl="0" indent="-514350">
              <a:buFont typeface="Arial"/>
              <a:buChar char="•"/>
            </a:pPr>
            <a:r>
              <a:rPr lang="en-US" dirty="0"/>
              <a:t>C scopes data names by file, similar to Java</a:t>
            </a:r>
          </a:p>
          <a:p>
            <a:pPr marL="514350" lvl="0" indent="-514350">
              <a:buFont typeface="Arial"/>
              <a:buChar char="•"/>
            </a:pPr>
            <a:r>
              <a:rPr lang="en-US" dirty="0"/>
              <a:t>C integer </a:t>
            </a:r>
            <a:r>
              <a:rPr lang="en-US" dirty="0" err="1"/>
              <a:t>datatypes</a:t>
            </a:r>
            <a:r>
              <a:rPr lang="en-US" dirty="0"/>
              <a:t>: char, short, </a:t>
            </a:r>
            <a:r>
              <a:rPr lang="en-US" dirty="0" err="1"/>
              <a:t>int</a:t>
            </a:r>
            <a:r>
              <a:rPr lang="en-US" dirty="0"/>
              <a:t>, long, long long; all can be unsigned</a:t>
            </a:r>
          </a:p>
          <a:p>
            <a:pPr marL="914400" lvl="1" indent="-514350"/>
            <a:r>
              <a:rPr lang="en-US" dirty="0"/>
              <a:t>Promotion/demotion among integer </a:t>
            </a:r>
            <a:r>
              <a:rPr lang="en-US" dirty="0" err="1"/>
              <a:t>datatypes</a:t>
            </a:r>
            <a:r>
              <a:rPr lang="en-US" dirty="0"/>
              <a:t> and among floating </a:t>
            </a:r>
            <a:r>
              <a:rPr lang="en-US" dirty="0" err="1"/>
              <a:t>datatypes</a:t>
            </a:r>
            <a:r>
              <a:rPr lang="en-US" dirty="0"/>
              <a:t> doesn’t require a cast (but will generate a </a:t>
            </a:r>
            <a:r>
              <a:rPr lang="en-US" dirty="0" err="1"/>
              <a:t>gcc</a:t>
            </a:r>
            <a:r>
              <a:rPr lang="en-US" dirty="0"/>
              <a:t> warning)</a:t>
            </a:r>
          </a:p>
          <a:p>
            <a:pPr marL="914400" lvl="1" indent="-514350"/>
            <a:r>
              <a:rPr lang="en-US" dirty="0"/>
              <a:t>Promotion/demotion can lose significant figures</a:t>
            </a:r>
          </a:p>
          <a:p>
            <a:pPr marL="514350" lvl="0" indent="-514350">
              <a:buFont typeface="Arial"/>
              <a:buChar char="•"/>
            </a:pPr>
            <a:r>
              <a:rPr lang="en-US" dirty="0"/>
              <a:t>C Strings are character arrays with a terminating “\0”; no special language support is provided, but many library functions are provided</a:t>
            </a:r>
          </a:p>
          <a:p>
            <a:pPr marL="514350" lvl="0" indent="-514350">
              <a:buFont typeface="Arial"/>
              <a:buChar char="•"/>
            </a:pPr>
            <a:r>
              <a:rPr lang="en-US" dirty="0"/>
              <a:t>C and Java both store local variables in the stack and dynamic </a:t>
            </a:r>
            <a:r>
              <a:rPr lang="en-US" dirty="0" err="1"/>
              <a:t>structs</a:t>
            </a:r>
            <a:r>
              <a:rPr lang="en-US" dirty="0"/>
              <a:t>/objects in the heap.</a:t>
            </a:r>
          </a:p>
        </p:txBody>
      </p:sp>
    </p:spTree>
    <p:extLst>
      <p:ext uri="{BB962C8B-B14F-4D97-AF65-F5344CB8AC3E}">
        <p14:creationId xmlns:p14="http://schemas.microsoft.com/office/powerpoint/2010/main" val="1714578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Expression and Control Statement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0273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Expressions are very similar</a:t>
            </a:r>
          </a:p>
          <a:p>
            <a:pPr marL="914400" lvl="1" indent="-514350">
              <a:buFont typeface="Arial"/>
              <a:buChar char="•"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expressions (including assignments) yield a value.</a:t>
            </a:r>
          </a:p>
          <a:p>
            <a:pPr marL="914400" lvl="1" indent="-514350">
              <a:buFont typeface="Arial"/>
              <a:buChar char="•"/>
            </a:pPr>
            <a:r>
              <a:rPr lang="en-US" dirty="0"/>
              <a:t>Order of precedence is the same</a:t>
            </a:r>
            <a:endParaRPr lang="en-US" sz="2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514350">
              <a:buFont typeface="Arial"/>
              <a:buChar char="•"/>
            </a:pPr>
            <a:r>
              <a:rPr lang="en-US" dirty="0"/>
              <a:t>No “new” ,“</a:t>
            </a:r>
            <a:r>
              <a:rPr lang="en-US" dirty="0" err="1"/>
              <a:t>instanceof</a:t>
            </a:r>
            <a:r>
              <a:rPr lang="en-US" dirty="0"/>
              <a:t>”, or &gt;&gt;&gt;</a:t>
            </a:r>
          </a:p>
          <a:p>
            <a:pPr marL="914400" lvl="1" indent="-514350">
              <a:buFont typeface="Arial"/>
              <a:buChar char="•"/>
            </a:pPr>
            <a:r>
              <a:rPr lang="en-US" dirty="0"/>
              <a:t>Added are “</a:t>
            </a:r>
            <a:r>
              <a:rPr lang="en-US" dirty="0" err="1"/>
              <a:t>sizeof</a:t>
            </a:r>
            <a:r>
              <a:rPr lang="en-US" dirty="0"/>
              <a:t>”, unary &amp;, unary * and </a:t>
            </a:r>
            <a:br>
              <a:rPr lang="en-US" dirty="0"/>
            </a:br>
            <a:r>
              <a:rPr lang="en-US" dirty="0"/>
              <a:t>binary -&gt;</a:t>
            </a:r>
          </a:p>
          <a:p>
            <a:pPr lvl="0"/>
            <a:r>
              <a:rPr lang="en-US" dirty="0"/>
              <a:t>Control statements are quite similar</a:t>
            </a:r>
          </a:p>
          <a:p>
            <a:pPr marL="914400" lvl="1" indent="-514350">
              <a:buFont typeface="Arial"/>
              <a:buChar char="•"/>
            </a:pPr>
            <a:r>
              <a:rPr lang="en-US" dirty="0"/>
              <a:t>Old friends “if”, “while”, “do-while”, “for”, “switch”, “break”, “continue”, “return”</a:t>
            </a:r>
          </a:p>
        </p:txBody>
      </p:sp>
    </p:spTree>
    <p:extLst>
      <p:ext uri="{BB962C8B-B14F-4D97-AF65-F5344CB8AC3E}">
        <p14:creationId xmlns:p14="http://schemas.microsoft.com/office/powerpoint/2010/main" val="2586189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Where Are We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5065"/>
          </a:xfrm>
        </p:spPr>
        <p:txBody>
          <a:bodyPr>
            <a:normAutofit/>
          </a:bodyPr>
          <a:lstStyle/>
          <a:p>
            <a:r>
              <a:rPr lang="en-US" dirty="0"/>
              <a:t>We’ve taken apart a computer from the circuit level to the assembly-language level (and it’s not even mid-term)!</a:t>
            </a:r>
          </a:p>
          <a:p>
            <a:r>
              <a:rPr lang="en-US" dirty="0"/>
              <a:t>We know how to work those pieces</a:t>
            </a:r>
          </a:p>
          <a:p>
            <a:r>
              <a:rPr lang="en-US" dirty="0"/>
              <a:t>We’re ready to talk seriously about problem-oriented languages</a:t>
            </a:r>
          </a:p>
        </p:txBody>
      </p:sp>
    </p:spTree>
    <p:extLst>
      <p:ext uri="{BB962C8B-B14F-4D97-AF65-F5344CB8AC3E}">
        <p14:creationId xmlns:p14="http://schemas.microsoft.com/office/powerpoint/2010/main" val="2317034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107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C has no built-in package, thread, exception handling, or garbage collection mechanisms</a:t>
            </a:r>
          </a:p>
          <a:p>
            <a:pPr lvl="0"/>
            <a:r>
              <a:rPr lang="en-US" dirty="0"/>
              <a:t>Program files are compiled separately to machine code and linked together with libraries using a link editor (linker)</a:t>
            </a:r>
          </a:p>
          <a:p>
            <a:pPr lvl="0"/>
            <a:r>
              <a:rPr lang="en-US" dirty="0"/>
              <a:t>C does no runtime bounds checking! </a:t>
            </a:r>
          </a:p>
          <a:p>
            <a:pPr lvl="0"/>
            <a:r>
              <a:rPr lang="en-US" dirty="0"/>
              <a:t>C </a:t>
            </a:r>
            <a:r>
              <a:rPr lang="en-US"/>
              <a:t>implements I/O, </a:t>
            </a:r>
            <a:r>
              <a:rPr lang="en-US" dirty="0"/>
              <a:t>heap management, math functions, etc.  through functions (supplied by C Standard Library), i.e. there’s no support in the language itself</a:t>
            </a:r>
          </a:p>
          <a:p>
            <a:pPr lvl="0"/>
            <a:r>
              <a:rPr lang="en-US" dirty="0"/>
              <a:t>The C preprocessor manipulates the text of the source program before it’s compiled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55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779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#include &lt;</a:t>
            </a:r>
            <a:r>
              <a:rPr lang="en-US" sz="1600" dirty="0" err="1">
                <a:latin typeface="Courier"/>
                <a:cs typeface="Courier"/>
              </a:rPr>
              <a:t>stdio.h</a:t>
            </a:r>
            <a:r>
              <a:rPr lang="en-US" sz="1600" dirty="0">
                <a:latin typeface="Courier"/>
                <a:cs typeface="Courier"/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#include &lt;</a:t>
            </a:r>
            <a:r>
              <a:rPr lang="en-US" sz="1600" dirty="0" err="1">
                <a:latin typeface="Courier"/>
                <a:cs typeface="Courier"/>
              </a:rPr>
              <a:t>stdlib.h</a:t>
            </a:r>
            <a:r>
              <a:rPr lang="en-US" sz="1600" dirty="0">
                <a:latin typeface="Courier"/>
                <a:cs typeface="Courier"/>
              </a:rPr>
              <a:t>&gt;</a:t>
            </a:r>
          </a:p>
          <a:p>
            <a:pPr marL="0" indent="0">
              <a:buNone/>
            </a:pP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nfact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n);</a:t>
            </a:r>
          </a:p>
          <a:p>
            <a:pPr marL="0" indent="0">
              <a:buNone/>
            </a:pP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main(</a:t>
            </a: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argc</a:t>
            </a:r>
            <a:r>
              <a:rPr lang="en-US" sz="1600" dirty="0">
                <a:latin typeface="Courier"/>
                <a:cs typeface="Courier"/>
              </a:rPr>
              <a:t>, char *</a:t>
            </a:r>
            <a:r>
              <a:rPr lang="en-US" sz="1600" dirty="0" err="1">
                <a:latin typeface="Courier"/>
                <a:cs typeface="Courier"/>
              </a:rPr>
              <a:t>argv</a:t>
            </a:r>
            <a:r>
              <a:rPr lang="en-US" sz="1600" dirty="0">
                <a:latin typeface="Courier"/>
                <a:cs typeface="Courier"/>
              </a:rPr>
              <a:t>[]) {</a:t>
            </a:r>
          </a:p>
          <a:p>
            <a:pPr marL="0" indent="0">
              <a:buNone/>
            </a:pPr>
            <a:r>
              <a:rPr lang="hu-HU" sz="1600" dirty="0">
                <a:latin typeface="Courier"/>
                <a:cs typeface="Courier"/>
              </a:rPr>
              <a:t>	int a, f;</a:t>
            </a:r>
          </a:p>
          <a:p>
            <a:pPr marL="0" indent="0">
              <a:buNone/>
            </a:pPr>
            <a:r>
              <a:rPr lang="mr-IN" sz="1600" dirty="0">
                <a:latin typeface="Courier"/>
                <a:cs typeface="Courier"/>
              </a:rPr>
              <a:t>	a = atoi(argv[1]);</a:t>
            </a:r>
          </a:p>
          <a:p>
            <a:pPr marL="0" indent="0">
              <a:buNone/>
            </a:pPr>
            <a:r>
              <a:rPr lang="mr-IN" sz="1600" dirty="0">
                <a:latin typeface="Courier"/>
                <a:cs typeface="Courier"/>
              </a:rPr>
              <a:t>	f = nfact(a);</a:t>
            </a:r>
          </a:p>
          <a:p>
            <a:pPr marL="0" indent="0">
              <a:buNone/>
            </a:pPr>
            <a:r>
              <a:rPr lang="mr-IN" sz="1600" dirty="0">
                <a:latin typeface="Courier"/>
                <a:cs typeface="Courier"/>
              </a:rPr>
              <a:t>	printf("%d! = %d\n", a, f);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	return 0;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nfact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n) {</a:t>
            </a:r>
          </a:p>
          <a:p>
            <a:pPr marL="0" indent="0">
              <a:buNone/>
            </a:pPr>
            <a:r>
              <a:rPr lang="mr-IN" sz="1600" dirty="0">
                <a:latin typeface="Courier"/>
                <a:cs typeface="Courier"/>
              </a:rPr>
              <a:t>	if (n &lt; 2)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		return 1;</a:t>
            </a:r>
          </a:p>
          <a:p>
            <a:pPr marL="0" indent="0">
              <a:buNone/>
            </a:pPr>
            <a:r>
              <a:rPr lang="mr-IN" sz="1600" dirty="0">
                <a:latin typeface="Courier"/>
                <a:cs typeface="Courier"/>
              </a:rPr>
              <a:t>	return n * nfact(n - 1);</a:t>
            </a:r>
          </a:p>
          <a:p>
            <a:pPr marL="0" indent="0">
              <a:buNone/>
            </a:pPr>
            <a:r>
              <a:rPr lang="mr-IN" sz="16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7007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6"/>
          <p:cNvSpPr>
            <a:spLocks noChangeArrowheads="1"/>
          </p:cNvSpPr>
          <p:nvPr/>
        </p:nvSpPr>
        <p:spPr bwMode="auto">
          <a:xfrm>
            <a:off x="2590800" y="1371600"/>
            <a:ext cx="3886200" cy="44196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1295400" y="2971800"/>
            <a:ext cx="4343400" cy="1143000"/>
          </a:xfrm>
        </p:spPr>
        <p:txBody>
          <a:bodyPr/>
          <a:lstStyle/>
          <a:p>
            <a:pPr eaLnBrk="1" hangingPunct="1"/>
            <a:r>
              <a:rPr lang="en-US"/>
              <a:t>The C Compiler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3643313" y="1604963"/>
            <a:ext cx="17811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C Preprocessor</a:t>
            </a:r>
          </a:p>
        </p:txBody>
      </p:sp>
      <p:grpSp>
        <p:nvGrpSpPr>
          <p:cNvPr id="7173" name="Group 11"/>
          <p:cNvGrpSpPr>
            <a:grpSpLocks/>
          </p:cNvGrpSpPr>
          <p:nvPr/>
        </p:nvGrpSpPr>
        <p:grpSpPr bwMode="auto">
          <a:xfrm>
            <a:off x="2743200" y="2590800"/>
            <a:ext cx="3581400" cy="2133600"/>
            <a:chOff x="1728" y="1776"/>
            <a:chExt cx="2256" cy="1344"/>
          </a:xfrm>
        </p:grpSpPr>
        <p:sp>
          <p:nvSpPr>
            <p:cNvPr id="7187" name="Text Box 5"/>
            <p:cNvSpPr txBox="1">
              <a:spLocks noChangeArrowheads="1"/>
            </p:cNvSpPr>
            <p:nvPr/>
          </p:nvSpPr>
          <p:spPr bwMode="auto">
            <a:xfrm>
              <a:off x="1728" y="1776"/>
              <a:ext cx="2256" cy="13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/>
                <a:t>Compiler</a:t>
              </a:r>
            </a:p>
          </p:txBody>
        </p:sp>
        <p:sp>
          <p:nvSpPr>
            <p:cNvPr id="7188" name="Text Box 6"/>
            <p:cNvSpPr txBox="1">
              <a:spLocks noChangeArrowheads="1"/>
            </p:cNvSpPr>
            <p:nvPr/>
          </p:nvSpPr>
          <p:spPr bwMode="auto">
            <a:xfrm>
              <a:off x="1918" y="2064"/>
              <a:ext cx="962" cy="4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/>
                <a:t>Source Code</a:t>
              </a:r>
            </a:p>
            <a:p>
              <a:pPr algn="ctr" eaLnBrk="1" hangingPunct="1"/>
              <a:r>
                <a:rPr lang="en-US"/>
                <a:t>Analysis</a:t>
              </a:r>
            </a:p>
          </p:txBody>
        </p:sp>
        <p:sp>
          <p:nvSpPr>
            <p:cNvPr id="7189" name="Text Box 7"/>
            <p:cNvSpPr txBox="1">
              <a:spLocks noChangeArrowheads="1"/>
            </p:cNvSpPr>
            <p:nvPr/>
          </p:nvSpPr>
          <p:spPr bwMode="auto">
            <a:xfrm>
              <a:off x="1938" y="2592"/>
              <a:ext cx="922" cy="4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/>
                <a:t>Target Code</a:t>
              </a:r>
            </a:p>
            <a:p>
              <a:pPr algn="ctr" eaLnBrk="1" hangingPunct="1"/>
              <a:r>
                <a:rPr lang="en-US"/>
                <a:t>Synthesis</a:t>
              </a:r>
            </a:p>
          </p:txBody>
        </p:sp>
        <p:sp>
          <p:nvSpPr>
            <p:cNvPr id="7190" name="Text Box 8"/>
            <p:cNvSpPr txBox="1">
              <a:spLocks noChangeArrowheads="1"/>
            </p:cNvSpPr>
            <p:nvPr/>
          </p:nvSpPr>
          <p:spPr bwMode="auto">
            <a:xfrm>
              <a:off x="3168" y="2304"/>
              <a:ext cx="602" cy="4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/>
                <a:t>Symbol</a:t>
              </a:r>
            </a:p>
            <a:p>
              <a:pPr algn="ctr" eaLnBrk="1" hangingPunct="1"/>
              <a:r>
                <a:rPr lang="en-US"/>
                <a:t>Table</a:t>
              </a:r>
            </a:p>
          </p:txBody>
        </p:sp>
        <p:cxnSp>
          <p:nvCxnSpPr>
            <p:cNvPr id="7191" name="AutoShape 9"/>
            <p:cNvCxnSpPr>
              <a:cxnSpLocks noChangeShapeType="1"/>
              <a:stCxn id="7188" idx="3"/>
              <a:endCxn id="7190" idx="1"/>
            </p:cNvCxnSpPr>
            <p:nvPr/>
          </p:nvCxnSpPr>
          <p:spPr bwMode="auto">
            <a:xfrm>
              <a:off x="2880" y="2269"/>
              <a:ext cx="288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2" name="AutoShape 10"/>
            <p:cNvCxnSpPr>
              <a:cxnSpLocks noChangeShapeType="1"/>
              <a:stCxn id="7189" idx="3"/>
              <a:endCxn id="7190" idx="1"/>
            </p:cNvCxnSpPr>
            <p:nvPr/>
          </p:nvCxnSpPr>
          <p:spPr bwMode="auto">
            <a:xfrm flipV="1">
              <a:off x="2860" y="2509"/>
              <a:ext cx="308" cy="2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174" name="Oval 12"/>
          <p:cNvSpPr>
            <a:spLocks noChangeArrowheads="1"/>
          </p:cNvSpPr>
          <p:nvPr/>
        </p:nvSpPr>
        <p:spPr bwMode="auto">
          <a:xfrm>
            <a:off x="3206750" y="228600"/>
            <a:ext cx="2654300" cy="8794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C Source Files</a:t>
            </a:r>
          </a:p>
          <a:p>
            <a:pPr algn="ctr"/>
            <a:r>
              <a:rPr lang="en-US"/>
              <a:t>and Header Files</a:t>
            </a:r>
          </a:p>
        </p:txBody>
      </p:sp>
      <p:sp>
        <p:nvSpPr>
          <p:cNvPr id="7175" name="Text Box 14"/>
          <p:cNvSpPr txBox="1">
            <a:spLocks noChangeArrowheads="1"/>
          </p:cNvSpPr>
          <p:nvPr/>
        </p:nvSpPr>
        <p:spPr bwMode="auto">
          <a:xfrm>
            <a:off x="2971800" y="5272088"/>
            <a:ext cx="3124200" cy="3667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Linker</a:t>
            </a:r>
          </a:p>
        </p:txBody>
      </p:sp>
      <p:sp>
        <p:nvSpPr>
          <p:cNvPr id="7176" name="Oval 15"/>
          <p:cNvSpPr>
            <a:spLocks noChangeArrowheads="1"/>
          </p:cNvSpPr>
          <p:nvPr/>
        </p:nvSpPr>
        <p:spPr bwMode="auto">
          <a:xfrm>
            <a:off x="3143250" y="6138863"/>
            <a:ext cx="2781300" cy="4905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Executable Image</a:t>
            </a:r>
          </a:p>
        </p:txBody>
      </p:sp>
      <p:sp>
        <p:nvSpPr>
          <p:cNvPr id="7177" name="Oval 17"/>
          <p:cNvSpPr>
            <a:spLocks noChangeArrowheads="1"/>
          </p:cNvSpPr>
          <p:nvPr/>
        </p:nvSpPr>
        <p:spPr bwMode="auto">
          <a:xfrm>
            <a:off x="6858000" y="4695825"/>
            <a:ext cx="1901825" cy="4905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Object Files</a:t>
            </a:r>
          </a:p>
        </p:txBody>
      </p:sp>
      <p:sp>
        <p:nvSpPr>
          <p:cNvPr id="7178" name="Oval 18"/>
          <p:cNvSpPr>
            <a:spLocks noChangeArrowheads="1"/>
          </p:cNvSpPr>
          <p:nvPr/>
        </p:nvSpPr>
        <p:spPr bwMode="auto">
          <a:xfrm>
            <a:off x="6705600" y="5454650"/>
            <a:ext cx="2206625" cy="8794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Library Object</a:t>
            </a:r>
          </a:p>
          <a:p>
            <a:pPr algn="ctr"/>
            <a:r>
              <a:rPr lang="en-US"/>
              <a:t> Files</a:t>
            </a:r>
          </a:p>
        </p:txBody>
      </p:sp>
      <p:cxnSp>
        <p:nvCxnSpPr>
          <p:cNvPr id="7179" name="AutoShape 19"/>
          <p:cNvCxnSpPr>
            <a:cxnSpLocks noChangeShapeType="1"/>
            <a:stCxn id="7177" idx="2"/>
            <a:endCxn id="7175" idx="3"/>
          </p:cNvCxnSpPr>
          <p:nvPr/>
        </p:nvCxnSpPr>
        <p:spPr bwMode="auto">
          <a:xfrm flipH="1">
            <a:off x="6096000" y="4941888"/>
            <a:ext cx="762000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0" name="AutoShape 20"/>
          <p:cNvCxnSpPr>
            <a:cxnSpLocks noChangeShapeType="1"/>
            <a:stCxn id="7178" idx="2"/>
            <a:endCxn id="7175" idx="3"/>
          </p:cNvCxnSpPr>
          <p:nvPr/>
        </p:nvCxnSpPr>
        <p:spPr bwMode="auto">
          <a:xfrm flipH="1" flipV="1">
            <a:off x="6096000" y="5456238"/>
            <a:ext cx="609600" cy="438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1" name="AutoShape 22"/>
          <p:cNvCxnSpPr>
            <a:cxnSpLocks noChangeShapeType="1"/>
            <a:stCxn id="7174" idx="4"/>
            <a:endCxn id="7172" idx="0"/>
          </p:cNvCxnSpPr>
          <p:nvPr/>
        </p:nvCxnSpPr>
        <p:spPr bwMode="auto">
          <a:xfrm>
            <a:off x="4533900" y="1108075"/>
            <a:ext cx="0" cy="4968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2" name="AutoShape 23"/>
          <p:cNvCxnSpPr>
            <a:cxnSpLocks noChangeShapeType="1"/>
            <a:stCxn id="7172" idx="2"/>
            <a:endCxn id="7187" idx="0"/>
          </p:cNvCxnSpPr>
          <p:nvPr/>
        </p:nvCxnSpPr>
        <p:spPr bwMode="auto">
          <a:xfrm>
            <a:off x="4533900" y="1981200"/>
            <a:ext cx="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3" name="AutoShape 24"/>
          <p:cNvCxnSpPr>
            <a:cxnSpLocks noChangeShapeType="1"/>
            <a:stCxn id="7187" idx="2"/>
            <a:endCxn id="7175" idx="0"/>
          </p:cNvCxnSpPr>
          <p:nvPr/>
        </p:nvCxnSpPr>
        <p:spPr bwMode="auto">
          <a:xfrm>
            <a:off x="4533900" y="4724400"/>
            <a:ext cx="0" cy="547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4" name="AutoShape 25"/>
          <p:cNvCxnSpPr>
            <a:cxnSpLocks noChangeShapeType="1"/>
            <a:stCxn id="7175" idx="2"/>
            <a:endCxn id="7176" idx="0"/>
          </p:cNvCxnSpPr>
          <p:nvPr/>
        </p:nvCxnSpPr>
        <p:spPr bwMode="auto">
          <a:xfrm>
            <a:off x="4533900" y="5638800"/>
            <a:ext cx="0" cy="5000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85" name="Text Box 27"/>
          <p:cNvSpPr txBox="1">
            <a:spLocks noChangeArrowheads="1"/>
          </p:cNvSpPr>
          <p:nvPr/>
        </p:nvSpPr>
        <p:spPr bwMode="auto">
          <a:xfrm>
            <a:off x="4648200" y="2057400"/>
            <a:ext cx="1120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200"/>
              <a:t>Preprocessed</a:t>
            </a:r>
          </a:p>
          <a:p>
            <a:pPr algn="ctr" eaLnBrk="1" hangingPunct="1"/>
            <a:r>
              <a:rPr lang="en-US" sz="1200"/>
              <a:t>Source Code</a:t>
            </a:r>
          </a:p>
        </p:txBody>
      </p:sp>
      <p:sp>
        <p:nvSpPr>
          <p:cNvPr id="7186" name="Text Box 28"/>
          <p:cNvSpPr txBox="1">
            <a:spLocks noChangeArrowheads="1"/>
          </p:cNvSpPr>
          <p:nvPr/>
        </p:nvSpPr>
        <p:spPr bwMode="auto">
          <a:xfrm>
            <a:off x="4867275" y="4768850"/>
            <a:ext cx="865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/>
              <a:t>Object</a:t>
            </a:r>
          </a:p>
          <a:p>
            <a:pPr eaLnBrk="1" hangingPunct="1"/>
            <a:r>
              <a:rPr lang="en-US" sz="1200"/>
              <a:t>Module(s)</a:t>
            </a:r>
          </a:p>
        </p:txBody>
      </p:sp>
    </p:spTree>
    <p:extLst>
      <p:ext uri="{BB962C8B-B14F-4D97-AF65-F5344CB8AC3E}">
        <p14:creationId xmlns:p14="http://schemas.microsoft.com/office/powerpoint/2010/main" val="1251139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872206" y="636559"/>
            <a:ext cx="1589649" cy="1674055"/>
          </a:xfrm>
          <a:prstGeom prst="flowChartDocumen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Source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1024606" y="788959"/>
            <a:ext cx="1589649" cy="1674055"/>
          </a:xfrm>
          <a:prstGeom prst="flowChartDocumen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Source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1177006" y="941359"/>
            <a:ext cx="1589649" cy="1674055"/>
          </a:xfrm>
          <a:prstGeom prst="flowChartDocumen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Source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3652897" y="788954"/>
            <a:ext cx="2039817" cy="15216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Preprocessor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6248387" y="636558"/>
            <a:ext cx="1720946" cy="1674055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Preprocessed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Source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6400787" y="788958"/>
            <a:ext cx="1720946" cy="1674055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Preprocessed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Source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2" name="Flowchart: Document 11"/>
          <p:cNvSpPr/>
          <p:nvPr/>
        </p:nvSpPr>
        <p:spPr>
          <a:xfrm>
            <a:off x="6553187" y="941358"/>
            <a:ext cx="1720946" cy="1674055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Preprocessed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Source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4" name="Bent-Up Arrow 13"/>
          <p:cNvSpPr/>
          <p:nvPr/>
        </p:nvSpPr>
        <p:spPr>
          <a:xfrm rot="16200000" flipH="1">
            <a:off x="6369113" y="2813540"/>
            <a:ext cx="1474777" cy="1519310"/>
          </a:xfrm>
          <a:prstGeom prst="bent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68790" y="374200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577259" y="2855183"/>
            <a:ext cx="1441952" cy="1838178"/>
            <a:chOff x="4473513" y="2855183"/>
            <a:chExt cx="1441952" cy="1838178"/>
          </a:xfrm>
          <a:solidFill>
            <a:srgbClr val="002060"/>
          </a:solidFill>
        </p:grpSpPr>
        <p:sp>
          <p:nvSpPr>
            <p:cNvPr id="16" name="Flowchart: Magnetic Disk 15"/>
            <p:cNvSpPr/>
            <p:nvPr/>
          </p:nvSpPr>
          <p:spPr>
            <a:xfrm>
              <a:off x="4473513" y="2855183"/>
              <a:ext cx="1137152" cy="1533378"/>
            </a:xfrm>
            <a:prstGeom prst="flowChartMagneticDisk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Object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File</a:t>
              </a:r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4625913" y="3007583"/>
              <a:ext cx="1137152" cy="1533378"/>
            </a:xfrm>
            <a:prstGeom prst="flowChartMagneticDisk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Object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File</a:t>
              </a:r>
            </a:p>
          </p:txBody>
        </p:sp>
        <p:sp>
          <p:nvSpPr>
            <p:cNvPr id="18" name="Flowchart: Magnetic Disk 17"/>
            <p:cNvSpPr/>
            <p:nvPr/>
          </p:nvSpPr>
          <p:spPr>
            <a:xfrm>
              <a:off x="4778313" y="3159983"/>
              <a:ext cx="1137152" cy="1533378"/>
            </a:xfrm>
            <a:prstGeom prst="flowChartMagneticDisk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Object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Files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77259" y="4834038"/>
            <a:ext cx="1441952" cy="1838178"/>
            <a:chOff x="4681005" y="4834038"/>
            <a:chExt cx="1441952" cy="1838178"/>
          </a:xfrm>
          <a:solidFill>
            <a:srgbClr val="EAEAEA"/>
          </a:solidFill>
        </p:grpSpPr>
        <p:sp>
          <p:nvSpPr>
            <p:cNvPr id="19" name="Flowchart: Magnetic Disk 18"/>
            <p:cNvSpPr/>
            <p:nvPr/>
          </p:nvSpPr>
          <p:spPr>
            <a:xfrm>
              <a:off x="4681005" y="4834038"/>
              <a:ext cx="1137152" cy="1533378"/>
            </a:xfrm>
            <a:prstGeom prst="flowChartMagneticDisk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Library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Files</a:t>
              </a:r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33405" y="4986438"/>
              <a:ext cx="1137152" cy="1533378"/>
            </a:xfrm>
            <a:prstGeom prst="flowChartMagneticDisk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Library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Files</a:t>
              </a:r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985805" y="5138838"/>
              <a:ext cx="1137152" cy="1533378"/>
            </a:xfrm>
            <a:prstGeom prst="flowChartMagneticDisk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Library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Files</a:t>
              </a:r>
            </a:p>
          </p:txBody>
        </p:sp>
      </p:grpSp>
      <p:sp>
        <p:nvSpPr>
          <p:cNvPr id="24" name="Left Arrow 23"/>
          <p:cNvSpPr/>
          <p:nvPr/>
        </p:nvSpPr>
        <p:spPr>
          <a:xfrm rot="19307285">
            <a:off x="3059920" y="3742007"/>
            <a:ext cx="1521647" cy="369332"/>
          </a:xfrm>
          <a:prstGeom prst="lef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Arrow 24"/>
          <p:cNvSpPr/>
          <p:nvPr/>
        </p:nvSpPr>
        <p:spPr>
          <a:xfrm rot="2236369">
            <a:off x="3066328" y="5116408"/>
            <a:ext cx="1521647" cy="369332"/>
          </a:xfrm>
          <a:prstGeom prst="lef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Magnetic Disk 29"/>
          <p:cNvSpPr/>
          <p:nvPr/>
        </p:nvSpPr>
        <p:spPr>
          <a:xfrm>
            <a:off x="798353" y="3497049"/>
            <a:ext cx="2005825" cy="2256078"/>
          </a:xfrm>
          <a:prstGeom prst="flowChartMagneticDisk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Machine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Language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Executable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51902" y="44009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Linker</a:t>
            </a:r>
          </a:p>
        </p:txBody>
      </p:sp>
    </p:spTree>
    <p:extLst>
      <p:ext uri="{BB962C8B-B14F-4D97-AF65-F5344CB8AC3E}">
        <p14:creationId xmlns:p14="http://schemas.microsoft.com/office/powerpoint/2010/main" val="2287217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lowchart: Magnetic Disk 29"/>
          <p:cNvSpPr/>
          <p:nvPr/>
        </p:nvSpPr>
        <p:spPr>
          <a:xfrm>
            <a:off x="798352" y="1809211"/>
            <a:ext cx="2005825" cy="3073067"/>
          </a:xfrm>
          <a:prstGeom prst="flowChartMagneticDisk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Machine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Language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Executable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Program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(Linux)</a:t>
            </a:r>
          </a:p>
        </p:txBody>
      </p:sp>
      <p:sp>
        <p:nvSpPr>
          <p:cNvPr id="2" name="Right Arrow 1"/>
          <p:cNvSpPr/>
          <p:nvPr/>
        </p:nvSpPr>
        <p:spPr>
          <a:xfrm>
            <a:off x="3699803" y="2747867"/>
            <a:ext cx="2293034" cy="1195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Loader</a:t>
            </a:r>
          </a:p>
        </p:txBody>
      </p:sp>
      <p:pic>
        <p:nvPicPr>
          <p:cNvPr id="83970" name="Picture 2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601" y="2785357"/>
            <a:ext cx="18240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060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Our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$ </a:t>
            </a:r>
            <a:r>
              <a:rPr lang="en-US" b="1" dirty="0" err="1">
                <a:latin typeface="Courier"/>
                <a:cs typeface="Courier"/>
              </a:rPr>
              <a:t>gcc</a:t>
            </a:r>
            <a:r>
              <a:rPr lang="en-US" b="1" dirty="0">
                <a:latin typeface="Courier"/>
                <a:cs typeface="Courier"/>
              </a:rPr>
              <a:t> example1.c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$ </a:t>
            </a:r>
            <a:r>
              <a:rPr lang="en-US" b="1" dirty="0" err="1">
                <a:latin typeface="Courier"/>
                <a:cs typeface="Courier"/>
              </a:rPr>
              <a:t>ls</a:t>
            </a: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example1.c		</a:t>
            </a:r>
            <a:r>
              <a:rPr lang="en-US" dirty="0" err="1">
                <a:latin typeface="Courier"/>
                <a:cs typeface="Courier"/>
              </a:rPr>
              <a:t>a.out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$ </a:t>
            </a:r>
            <a:r>
              <a:rPr lang="en-US" b="1" dirty="0">
                <a:latin typeface="Courier"/>
                <a:cs typeface="Courier"/>
              </a:rPr>
              <a:t>./</a:t>
            </a:r>
            <a:r>
              <a:rPr lang="en-US" b="1" dirty="0" err="1">
                <a:latin typeface="Courier"/>
                <a:cs typeface="Courier"/>
              </a:rPr>
              <a:t>a.out</a:t>
            </a:r>
            <a:r>
              <a:rPr lang="en-US" b="1" dirty="0">
                <a:latin typeface="Courier"/>
                <a:cs typeface="Courier"/>
              </a:rPr>
              <a:t> 6</a:t>
            </a:r>
          </a:p>
          <a:p>
            <a:pPr marL="0" indent="0">
              <a:buNone/>
            </a:pPr>
            <a:r>
              <a:rPr lang="mr-IN" dirty="0">
                <a:latin typeface="Courier"/>
                <a:cs typeface="Courier"/>
              </a:rPr>
              <a:t>6! = 720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$ </a:t>
            </a:r>
            <a:r>
              <a:rPr lang="en-US" b="1" dirty="0">
                <a:latin typeface="Courier"/>
                <a:cs typeface="Courier"/>
              </a:rPr>
              <a:t>./</a:t>
            </a:r>
            <a:r>
              <a:rPr lang="en-US" b="1" dirty="0" err="1">
                <a:latin typeface="Courier"/>
                <a:cs typeface="Courier"/>
              </a:rPr>
              <a:t>a.out</a:t>
            </a:r>
            <a:r>
              <a:rPr lang="en-US" b="1" dirty="0">
                <a:latin typeface="Courier"/>
                <a:cs typeface="Courier"/>
              </a:rPr>
              <a:t> 7</a:t>
            </a:r>
          </a:p>
          <a:p>
            <a:pPr marL="0" indent="0">
              <a:buNone/>
            </a:pPr>
            <a:r>
              <a:rPr lang="mr-IN" dirty="0">
                <a:latin typeface="Courier"/>
                <a:cs typeface="Courier"/>
              </a:rPr>
              <a:t>7! = 5040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86100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Useful Websites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hlinkClick r:id="rId2"/>
              </a:rPr>
              <a:t>http://www-ccs.ucsd.edu/c/</a:t>
            </a:r>
            <a:endParaRPr lang="en-US" dirty="0"/>
          </a:p>
          <a:p>
            <a:pPr eaLnBrk="1" hangingPunct="1"/>
            <a:r>
              <a:rPr lang="en-US" dirty="0">
                <a:hlinkClick r:id="rId3"/>
              </a:rPr>
              <a:t>http://cslibrary.stanford.edu/</a:t>
            </a:r>
            <a:endParaRPr lang="en-US" dirty="0"/>
          </a:p>
          <a:p>
            <a:pPr eaLnBrk="1" hangingPunct="1"/>
            <a:r>
              <a:rPr lang="en-US" dirty="0">
                <a:hlinkClick r:id="rId4"/>
              </a:rPr>
              <a:t>http://www.cprogramming.com/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19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 for HW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2877"/>
          </a:xfrm>
        </p:spPr>
        <p:txBody>
          <a:bodyPr>
            <a:normAutofit/>
          </a:bodyPr>
          <a:lstStyle/>
          <a:p>
            <a:r>
              <a:rPr lang="en-US" dirty="0"/>
              <a:t>We’re going to introduce several topics that you’ll need to complete Homework 8.</a:t>
            </a:r>
          </a:p>
          <a:p>
            <a:r>
              <a:rPr lang="en-US" dirty="0"/>
              <a:t>You are going to take the terms and examples we present and look them up in K&amp;R, </a:t>
            </a:r>
            <a:r>
              <a:rPr lang="en-US" dirty="0" err="1"/>
              <a:t>Patt</a:t>
            </a:r>
            <a:r>
              <a:rPr lang="en-US" dirty="0"/>
              <a:t>, and/or the internet to get clarification if you need it.</a:t>
            </a:r>
          </a:p>
          <a:p>
            <a:r>
              <a:rPr lang="en-US" dirty="0"/>
              <a:t>Then, after Homework 8 is started, we’ll come back and look at some of these topics in more detail.</a:t>
            </a:r>
          </a:p>
        </p:txBody>
      </p:sp>
    </p:spTree>
    <p:extLst>
      <p:ext uri="{BB962C8B-B14F-4D97-AF65-F5344CB8AC3E}">
        <p14:creationId xmlns:p14="http://schemas.microsoft.com/office/powerpoint/2010/main" val="199337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Need for HW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We’ll do these topics first: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Scopes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Data types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Strings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err="1"/>
              <a:t>Structs</a:t>
            </a:r>
            <a:r>
              <a:rPr lang="en-US" dirty="0"/>
              <a:t> and </a:t>
            </a:r>
            <a:r>
              <a:rPr lang="en-US" dirty="0" err="1"/>
              <a:t>Typedefs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Pointers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Dynamic storage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err="1"/>
              <a:t>Printf</a:t>
            </a:r>
            <a:r>
              <a:rPr lang="en-US" dirty="0"/>
              <a:t>()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C preprocessor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A good example</a:t>
            </a:r>
          </a:p>
        </p:txBody>
      </p:sp>
    </p:spTree>
    <p:extLst>
      <p:ext uri="{BB962C8B-B14F-4D97-AF65-F5344CB8AC3E}">
        <p14:creationId xmlns:p14="http://schemas.microsoft.com/office/powerpoint/2010/main" val="4243715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Scopes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37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Functions can’t be nested</a:t>
            </a:r>
          </a:p>
          <a:p>
            <a:r>
              <a:rPr lang="en-US" dirty="0"/>
              <a:t>Name scopes are based on where names are declared and describe where the names can be seen (used)</a:t>
            </a:r>
          </a:p>
          <a:p>
            <a:r>
              <a:rPr lang="en-US" dirty="0"/>
              <a:t>Ranges of the scopes are global (everywhere), within the file, the function, and the block (i.e. not much different from Java)</a:t>
            </a:r>
          </a:p>
          <a:p>
            <a:r>
              <a:rPr lang="en-US" dirty="0"/>
              <a:t>Names must be declared before first use</a:t>
            </a:r>
          </a:p>
          <a:p>
            <a:r>
              <a:rPr lang="en-US" dirty="0"/>
              <a:t>The global scope is influenced by the use of </a:t>
            </a:r>
            <a:r>
              <a:rPr lang="en-US" b="1" dirty="0"/>
              <a:t>static</a:t>
            </a:r>
            <a:r>
              <a:rPr lang="en-US" dirty="0"/>
              <a:t> and </a:t>
            </a:r>
            <a:r>
              <a:rPr lang="en-US" b="1" dirty="0"/>
              <a:t>extern</a:t>
            </a:r>
            <a:r>
              <a:rPr lang="en-US" dirty="0"/>
              <a:t> storage class keywords (more on that later)</a:t>
            </a:r>
          </a:p>
        </p:txBody>
      </p:sp>
    </p:spTree>
    <p:extLst>
      <p:ext uri="{BB962C8B-B14F-4D97-AF65-F5344CB8AC3E}">
        <p14:creationId xmlns:p14="http://schemas.microsoft.com/office/powerpoint/2010/main" val="60060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Problem-Oriented</a:t>
            </a:r>
            <a:r>
              <a:rPr lang="en-US" baseline="0" dirty="0"/>
              <a:t>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="1" dirty="0"/>
              <a:t> </a:t>
            </a:r>
            <a:r>
              <a:rPr lang="en-US" dirty="0"/>
              <a:t>language whose statements resemble terminology of the user application-oriented language rather than machine language.  In other words a language in which algorithms are expressed in human terminology (math, science, business) as opposed to machine implementation terms.</a:t>
            </a:r>
          </a:p>
          <a:p>
            <a:r>
              <a:rPr lang="en-US" dirty="0"/>
              <a:t>There have been and are </a:t>
            </a:r>
            <a:r>
              <a:rPr lang="en-US" b="1" dirty="0"/>
              <a:t>lots</a:t>
            </a:r>
            <a:r>
              <a:rPr lang="en-US" dirty="0"/>
              <a:t> of them.</a:t>
            </a:r>
          </a:p>
        </p:txBody>
      </p:sp>
    </p:spTree>
    <p:extLst>
      <p:ext uri="{BB962C8B-B14F-4D97-AF65-F5344CB8AC3E}">
        <p14:creationId xmlns:p14="http://schemas.microsoft.com/office/powerpoint/2010/main" val="4015696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B.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7104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/>
              <a:t>Integer types</a:t>
            </a:r>
          </a:p>
          <a:p>
            <a:pPr lvl="1">
              <a:defRPr/>
            </a:pPr>
            <a:r>
              <a:rPr lang="en-US" dirty="0"/>
              <a:t>[unsigned] char 					8 bits</a:t>
            </a:r>
          </a:p>
          <a:p>
            <a:pPr lvl="1">
              <a:defRPr/>
            </a:pPr>
            <a:r>
              <a:rPr lang="en-US" dirty="0"/>
              <a:t>[unsigned] short [</a:t>
            </a:r>
            <a:r>
              <a:rPr lang="en-US" dirty="0" err="1"/>
              <a:t>int</a:t>
            </a:r>
            <a:r>
              <a:rPr lang="en-US" dirty="0"/>
              <a:t>]				16 bits</a:t>
            </a:r>
          </a:p>
          <a:p>
            <a:pPr lvl="1">
              <a:defRPr/>
            </a:pPr>
            <a:r>
              <a:rPr lang="en-US" dirty="0"/>
              <a:t>[unsigned] </a:t>
            </a:r>
            <a:r>
              <a:rPr lang="en-US" dirty="0" err="1"/>
              <a:t>int</a:t>
            </a:r>
            <a:r>
              <a:rPr lang="en-US" dirty="0"/>
              <a:t>						16/32 bits</a:t>
            </a:r>
          </a:p>
          <a:p>
            <a:pPr lvl="1">
              <a:defRPr/>
            </a:pPr>
            <a:r>
              <a:rPr lang="en-US" dirty="0"/>
              <a:t>[unsigned] long [</a:t>
            </a:r>
            <a:r>
              <a:rPr lang="en-US" dirty="0" err="1"/>
              <a:t>int</a:t>
            </a:r>
            <a:r>
              <a:rPr lang="en-US" dirty="0"/>
              <a:t>]				32/64 bits</a:t>
            </a:r>
          </a:p>
          <a:p>
            <a:pPr lvl="1">
              <a:defRPr/>
            </a:pPr>
            <a:r>
              <a:rPr lang="en-US" dirty="0"/>
              <a:t>[unsigned] long long [</a:t>
            </a:r>
            <a:r>
              <a:rPr lang="en-US" dirty="0" err="1"/>
              <a:t>int</a:t>
            </a:r>
            <a:r>
              <a:rPr lang="en-US" dirty="0"/>
              <a:t>]			128 bits</a:t>
            </a:r>
          </a:p>
          <a:p>
            <a:pPr>
              <a:defRPr/>
            </a:pPr>
            <a:r>
              <a:rPr lang="en-US" dirty="0"/>
              <a:t>Pointers (a special kind of integer)</a:t>
            </a:r>
          </a:p>
          <a:p>
            <a:pPr>
              <a:defRPr/>
            </a:pPr>
            <a:r>
              <a:rPr lang="en-US" dirty="0"/>
              <a:t>Floating point types</a:t>
            </a:r>
          </a:p>
          <a:p>
            <a:pPr lvl="1">
              <a:defRPr/>
            </a:pPr>
            <a:r>
              <a:rPr lang="en-US" dirty="0"/>
              <a:t>float								32 bits</a:t>
            </a:r>
          </a:p>
          <a:p>
            <a:pPr lvl="1">
              <a:defRPr/>
            </a:pPr>
            <a:r>
              <a:rPr lang="en-US" dirty="0"/>
              <a:t>double							64 bits</a:t>
            </a:r>
          </a:p>
          <a:p>
            <a:pPr lvl="1">
              <a:defRPr/>
            </a:pPr>
            <a:r>
              <a:rPr lang="en-US" dirty="0"/>
              <a:t>long double						128 bits</a:t>
            </a:r>
          </a:p>
          <a:p>
            <a:pPr>
              <a:defRPr/>
            </a:pPr>
            <a:r>
              <a:rPr lang="en-US" dirty="0"/>
              <a:t>Aggregate types</a:t>
            </a:r>
          </a:p>
          <a:p>
            <a:pPr lvl="1">
              <a:defRPr/>
            </a:pPr>
            <a:r>
              <a:rPr lang="en-US" dirty="0" err="1"/>
              <a:t>struct</a:t>
            </a:r>
            <a:endParaRPr lang="en-US" dirty="0"/>
          </a:p>
          <a:p>
            <a:pPr lvl="1">
              <a:defRPr/>
            </a:pPr>
            <a:r>
              <a:rPr lang="en-US" dirty="0"/>
              <a:t>union</a:t>
            </a:r>
          </a:p>
          <a:p>
            <a:pPr lvl="1">
              <a:defRPr/>
            </a:pPr>
            <a:r>
              <a:rPr lang="en-US" dirty="0"/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1443383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How Big?  It Depends.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It depends on your platform</a:t>
            </a:r>
          </a:p>
          <a:p>
            <a:pPr lvl="1">
              <a:defRPr/>
            </a:pPr>
            <a:r>
              <a:rPr lang="en-US" dirty="0"/>
              <a:t>char </a:t>
            </a:r>
            <a:r>
              <a:rPr lang="mr-IN" dirty="0"/>
              <a:t>–</a:t>
            </a:r>
            <a:r>
              <a:rPr lang="en-US" dirty="0"/>
              <a:t> at least 8 bits</a:t>
            </a:r>
          </a:p>
          <a:p>
            <a:pPr lvl="1">
              <a:defRPr/>
            </a:pPr>
            <a:r>
              <a:rPr lang="en-US" dirty="0"/>
              <a:t>short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at least 16 bits</a:t>
            </a:r>
          </a:p>
          <a:p>
            <a:pPr lvl="1">
              <a:defRPr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at least 16 bits</a:t>
            </a:r>
          </a:p>
          <a:p>
            <a:pPr lvl="1">
              <a:defRPr/>
            </a:pPr>
            <a:r>
              <a:rPr lang="en-US" dirty="0"/>
              <a:t>long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at least 32 bits</a:t>
            </a:r>
          </a:p>
          <a:p>
            <a:pPr>
              <a:defRPr/>
            </a:pPr>
            <a:r>
              <a:rPr lang="en-US" dirty="0"/>
              <a:t>You can tell with </a:t>
            </a:r>
            <a:r>
              <a:rPr lang="en-US" b="1" dirty="0" err="1"/>
              <a:t>sizeof</a:t>
            </a:r>
            <a:endParaRPr lang="en-US" b="1" dirty="0"/>
          </a:p>
          <a:p>
            <a:pPr>
              <a:defRPr/>
            </a:pPr>
            <a:r>
              <a:rPr lang="en-US" b="1" dirty="0" err="1"/>
              <a:t>sizeof</a:t>
            </a:r>
            <a:r>
              <a:rPr lang="en-US" dirty="0"/>
              <a:t> is a </a:t>
            </a:r>
            <a:r>
              <a:rPr lang="en-US" b="1" dirty="0"/>
              <a:t>compile-time </a:t>
            </a:r>
            <a:r>
              <a:rPr lang="en-US" dirty="0"/>
              <a:t>constant reflecting the number of bytes held by a data type </a:t>
            </a:r>
            <a:r>
              <a:rPr lang="en-US" b="1" dirty="0"/>
              <a:t>or</a:t>
            </a:r>
            <a:r>
              <a:rPr lang="en-US" dirty="0"/>
              <a:t> instance</a:t>
            </a:r>
            <a:endParaRPr lang="en-US" b="1" dirty="0"/>
          </a:p>
          <a:p>
            <a:pPr>
              <a:defRPr/>
            </a:pPr>
            <a:r>
              <a:rPr lang="en-US" dirty="0" err="1"/>
              <a:t>sizeof</a:t>
            </a:r>
            <a:r>
              <a:rPr lang="en-US" dirty="0"/>
              <a:t>(char) &lt;= </a:t>
            </a:r>
            <a:r>
              <a:rPr lang="en-US" dirty="0" err="1"/>
              <a:t>sizeof</a:t>
            </a:r>
            <a:r>
              <a:rPr lang="en-US" dirty="0"/>
              <a:t>(short) &lt;= 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 &lt;= </a:t>
            </a:r>
            <a:r>
              <a:rPr lang="en-US" dirty="0" err="1"/>
              <a:t>sizeof</a:t>
            </a:r>
            <a:r>
              <a:rPr lang="en-US" dirty="0"/>
              <a:t>(long)</a:t>
            </a:r>
          </a:p>
          <a:p>
            <a:pPr>
              <a:defRPr/>
            </a:pPr>
            <a:r>
              <a:rPr lang="en-US" b="1" dirty="0" err="1"/>
              <a:t>sizeof</a:t>
            </a:r>
            <a:r>
              <a:rPr lang="en-US" b="1" dirty="0"/>
              <a:t> </a:t>
            </a:r>
            <a:r>
              <a:rPr lang="en-US" dirty="0"/>
              <a:t>char is 1.</a:t>
            </a:r>
          </a:p>
        </p:txBody>
      </p:sp>
    </p:spTree>
    <p:extLst>
      <p:ext uri="{BB962C8B-B14F-4D97-AF65-F5344CB8AC3E}">
        <p14:creationId xmlns:p14="http://schemas.microsoft.com/office/powerpoint/2010/main" val="1229088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71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Strings are arrays of characters and end with an ASCII NUL (a.k.a. 0 or ‘\0’)</a:t>
            </a:r>
          </a:p>
          <a:p>
            <a:r>
              <a:rPr lang="en-US" dirty="0"/>
              <a:t>You can </a:t>
            </a:r>
            <a:r>
              <a:rPr lang="en-US" dirty="0" smtClean="0"/>
              <a:t>define them </a:t>
            </a:r>
            <a:r>
              <a:rPr lang="en-US" dirty="0"/>
              <a:t>like this</a:t>
            </a:r>
            <a:br>
              <a:rPr lang="en-US" dirty="0"/>
            </a:br>
            <a:r>
              <a:rPr lang="en-US" dirty="0"/>
              <a:t>		char </a:t>
            </a:r>
            <a:r>
              <a:rPr lang="en-US" dirty="0" err="1"/>
              <a:t>mystr</a:t>
            </a:r>
            <a:r>
              <a:rPr lang="en-US" dirty="0"/>
              <a:t>[6];</a:t>
            </a:r>
          </a:p>
          <a:p>
            <a:r>
              <a:rPr lang="en-US" dirty="0"/>
              <a:t>You can initialize them several ways</a:t>
            </a:r>
            <a:br>
              <a:rPr lang="en-US" dirty="0"/>
            </a:br>
            <a:r>
              <a:rPr lang="en-US" dirty="0"/>
              <a:t>		char </a:t>
            </a:r>
            <a:r>
              <a:rPr lang="en-US" dirty="0" err="1"/>
              <a:t>mystr</a:t>
            </a:r>
            <a:r>
              <a:rPr lang="en-US" dirty="0"/>
              <a:t>[6] = { ‘H’, ‘e’, ‘l’, ‘l’, ‘o’, ‘\0’ };</a:t>
            </a:r>
            <a:br>
              <a:rPr lang="en-US" dirty="0"/>
            </a:br>
            <a:r>
              <a:rPr lang="en-US" dirty="0"/>
              <a:t>		char </a:t>
            </a:r>
            <a:r>
              <a:rPr lang="en-US" dirty="0" err="1"/>
              <a:t>mystr</a:t>
            </a:r>
            <a:r>
              <a:rPr lang="en-US" dirty="0"/>
              <a:t>[] = { ‘H’, ‘e’, ‘l’, ‘l’, ‘o’, ‘\0’ };</a:t>
            </a:r>
            <a:br>
              <a:rPr lang="en-US" dirty="0"/>
            </a:br>
            <a:r>
              <a:rPr lang="en-US" dirty="0"/>
              <a:t>		char </a:t>
            </a:r>
            <a:r>
              <a:rPr lang="en-US" dirty="0" err="1"/>
              <a:t>mystr</a:t>
            </a:r>
            <a:r>
              <a:rPr lang="en-US" dirty="0"/>
              <a:t>[] = “Hello”;</a:t>
            </a:r>
          </a:p>
          <a:p>
            <a:r>
              <a:rPr lang="en-US" dirty="0"/>
              <a:t>The latter two are </a:t>
            </a:r>
            <a:r>
              <a:rPr lang="en-US" b="1" dirty="0"/>
              <a:t>special cases </a:t>
            </a:r>
            <a:r>
              <a:rPr lang="en-US" dirty="0"/>
              <a:t>in which the C compiler determines the length of the array from the initializer</a:t>
            </a:r>
          </a:p>
          <a:p>
            <a:r>
              <a:rPr lang="en-US" dirty="0"/>
              <a:t>There are a number of library functions for dealing with strings, including </a:t>
            </a:r>
            <a:r>
              <a:rPr lang="en-US" dirty="0" err="1"/>
              <a:t>strlen</a:t>
            </a:r>
            <a:r>
              <a:rPr lang="en-US" dirty="0"/>
              <a:t>(), </a:t>
            </a:r>
            <a:r>
              <a:rPr lang="en-US" dirty="0" err="1"/>
              <a:t>strcpy</a:t>
            </a:r>
            <a:r>
              <a:rPr lang="en-US" dirty="0"/>
              <a:t>(), and </a:t>
            </a:r>
            <a:r>
              <a:rPr lang="en-US" dirty="0" err="1"/>
              <a:t>strdup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69854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D. </a:t>
            </a:r>
            <a:r>
              <a:rPr lang="en-US" dirty="0" err="1"/>
              <a:t>Structs</a:t>
            </a:r>
            <a:r>
              <a:rPr lang="en-US" dirty="0"/>
              <a:t> and </a:t>
            </a:r>
            <a:r>
              <a:rPr lang="en-US" dirty="0" err="1"/>
              <a:t>Typedefs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58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err="1"/>
              <a:t>Structs</a:t>
            </a:r>
            <a:r>
              <a:rPr lang="en-US" dirty="0"/>
              <a:t> look at lot like classes in Java </a:t>
            </a:r>
            <a:r>
              <a:rPr lang="mr-IN" dirty="0"/>
              <a:t>–</a:t>
            </a:r>
            <a:r>
              <a:rPr lang="en-US" dirty="0"/>
              <a:t> they are aggregate data types</a:t>
            </a:r>
          </a:p>
          <a:p>
            <a:pPr>
              <a:defRPr/>
            </a:pPr>
            <a:r>
              <a:rPr lang="en-US" dirty="0"/>
              <a:t>They contain no methods and all members are publicly visible</a:t>
            </a:r>
          </a:p>
          <a:p>
            <a:pPr>
              <a:defRPr/>
            </a:pPr>
            <a:r>
              <a:rPr lang="en-US" dirty="0"/>
              <a:t>Whether members are started at 2/4/8/16 byte boundaries is implementation dependent</a:t>
            </a:r>
          </a:p>
          <a:p>
            <a:pPr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r>
              <a:rPr lang="en-US" sz="2600" dirty="0" err="1">
                <a:latin typeface="Courier"/>
                <a:cs typeface="Courier"/>
              </a:rPr>
              <a:t>struct</a:t>
            </a:r>
            <a:r>
              <a:rPr lang="en-US" sz="2600" dirty="0">
                <a:latin typeface="Courier"/>
                <a:cs typeface="Courier"/>
              </a:rPr>
              <a:t> a {</a:t>
            </a:r>
          </a:p>
          <a:p>
            <a:pPr marL="457200" lvl="1" indent="0">
              <a:buFontTx/>
              <a:buNone/>
              <a:defRPr/>
            </a:pPr>
            <a:r>
              <a:rPr lang="en-US" sz="2600" dirty="0" err="1">
                <a:latin typeface="Courier"/>
                <a:cs typeface="Courier"/>
              </a:rPr>
              <a:t>int</a:t>
            </a:r>
            <a:r>
              <a:rPr lang="en-US" sz="2600" dirty="0">
                <a:latin typeface="Courier"/>
                <a:cs typeface="Courier"/>
              </a:rPr>
              <a:t> a, b;</a:t>
            </a:r>
          </a:p>
          <a:p>
            <a:pPr marL="457200" lvl="1" indent="0">
              <a:buFontTx/>
              <a:buNone/>
              <a:defRPr/>
            </a:pPr>
            <a:r>
              <a:rPr lang="en-US" sz="2600" dirty="0">
                <a:latin typeface="Courier"/>
                <a:cs typeface="Courier"/>
              </a:rPr>
              <a:t>char c[4];</a:t>
            </a:r>
          </a:p>
          <a:p>
            <a:pPr marL="457200" lvl="1" indent="0">
              <a:buFontTx/>
              <a:buNone/>
              <a:defRPr/>
            </a:pPr>
            <a:r>
              <a:rPr lang="en-US" sz="2600" dirty="0" err="1">
                <a:latin typeface="Courier"/>
                <a:cs typeface="Courier"/>
              </a:rPr>
              <a:t>int</a:t>
            </a:r>
            <a:r>
              <a:rPr lang="en-US" sz="2600" dirty="0">
                <a:latin typeface="Courier"/>
                <a:cs typeface="Courier"/>
              </a:rPr>
              <a:t> d;</a:t>
            </a:r>
          </a:p>
          <a:p>
            <a:pPr marL="457200" lvl="1" indent="0">
              <a:buFontTx/>
              <a:buNone/>
              <a:defRPr/>
            </a:pPr>
            <a:r>
              <a:rPr lang="en-US" sz="2600" dirty="0">
                <a:latin typeface="Courier"/>
                <a:cs typeface="Courier"/>
              </a:rPr>
              <a:t>} </a:t>
            </a:r>
            <a:r>
              <a:rPr lang="en-US" sz="2600" dirty="0" err="1">
                <a:latin typeface="Courier"/>
                <a:cs typeface="Courier"/>
              </a:rPr>
              <a:t>astruct</a:t>
            </a:r>
            <a:r>
              <a:rPr lang="en-US" sz="2600" dirty="0">
                <a:latin typeface="Courier"/>
                <a:cs typeface="Courier"/>
              </a:rPr>
              <a:t>;</a:t>
            </a:r>
          </a:p>
          <a:p>
            <a:pPr marL="457200" lvl="1" indent="0">
              <a:buFontTx/>
              <a:buNone/>
              <a:defRPr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27600" y="4276068"/>
            <a:ext cx="21336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4927600" y="4741206"/>
            <a:ext cx="21336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4927600" y="5206343"/>
            <a:ext cx="21336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c[4]</a:t>
            </a:r>
          </a:p>
        </p:txBody>
      </p:sp>
      <p:sp>
        <p:nvSpPr>
          <p:cNvPr id="7" name="Rectangle 6"/>
          <p:cNvSpPr/>
          <p:nvPr/>
        </p:nvSpPr>
        <p:spPr>
          <a:xfrm>
            <a:off x="4927600" y="5673068"/>
            <a:ext cx="21336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93191" name="TextBox 7"/>
          <p:cNvSpPr txBox="1">
            <a:spLocks noChangeArrowheads="1"/>
          </p:cNvSpPr>
          <p:nvPr/>
        </p:nvSpPr>
        <p:spPr bwMode="auto">
          <a:xfrm>
            <a:off x="4902200" y="6257268"/>
            <a:ext cx="228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16 bytes (4x4)</a:t>
            </a:r>
          </a:p>
        </p:txBody>
      </p:sp>
    </p:spTree>
    <p:extLst>
      <p:ext uri="{BB962C8B-B14F-4D97-AF65-F5344CB8AC3E}">
        <p14:creationId xmlns:p14="http://schemas.microsoft.com/office/powerpoint/2010/main" val="2197878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</a:t>
            </a:r>
            <a:r>
              <a:rPr lang="en-US" dirty="0" err="1"/>
              <a:t>Structs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struct</a:t>
            </a:r>
            <a:r>
              <a:rPr lang="en-US" dirty="0"/>
              <a:t> tag </a:t>
            </a:r>
            <a:r>
              <a:rPr lang="en-US" dirty="0" smtClean="0"/>
              <a:t>declares the </a:t>
            </a:r>
            <a:r>
              <a:rPr lang="en-US" dirty="0"/>
              <a:t>type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 err="1">
                <a:latin typeface="Courier"/>
                <a:cs typeface="Courier"/>
              </a:rPr>
              <a:t>struct</a:t>
            </a:r>
            <a:r>
              <a:rPr lang="en-US" dirty="0">
                <a:latin typeface="Courier"/>
                <a:cs typeface="Courier"/>
              </a:rPr>
              <a:t> car {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	char </a:t>
            </a:r>
            <a:r>
              <a:rPr lang="en-US" dirty="0" err="1">
                <a:latin typeface="Courier"/>
                <a:cs typeface="Courier"/>
              </a:rPr>
              <a:t>mfg</a:t>
            </a:r>
            <a:r>
              <a:rPr lang="en-US" dirty="0">
                <a:latin typeface="Courier"/>
                <a:cs typeface="Courier"/>
              </a:rPr>
              <a:t>[30];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	char model[30];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	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year;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	};</a:t>
            </a:r>
          </a:p>
          <a:p>
            <a:r>
              <a:rPr lang="en-US" dirty="0"/>
              <a:t>Names following the </a:t>
            </a:r>
            <a:r>
              <a:rPr lang="en-US" dirty="0" err="1"/>
              <a:t>struct</a:t>
            </a:r>
            <a:r>
              <a:rPr lang="en-US" dirty="0"/>
              <a:t> tag </a:t>
            </a:r>
            <a:r>
              <a:rPr lang="en-US" dirty="0" smtClean="0"/>
              <a:t>defines </a:t>
            </a:r>
            <a:r>
              <a:rPr lang="en-US" dirty="0" smtClean="0"/>
              <a:t>instances </a:t>
            </a:r>
            <a:r>
              <a:rPr lang="en-US" dirty="0"/>
              <a:t>of the </a:t>
            </a:r>
            <a:r>
              <a:rPr lang="en-US" dirty="0" err="1"/>
              <a:t>struct</a:t>
            </a:r>
            <a:r>
              <a:rPr lang="en-US" dirty="0"/>
              <a:t> (i.e. allocate storage)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 err="1">
                <a:latin typeface="Courier"/>
                <a:cs typeface="Courier"/>
              </a:rPr>
              <a:t>struct</a:t>
            </a:r>
            <a:r>
              <a:rPr lang="en-US" dirty="0">
                <a:latin typeface="Courier"/>
                <a:cs typeface="Courier"/>
              </a:rPr>
              <a:t> car </a:t>
            </a:r>
            <a:r>
              <a:rPr lang="en-US" dirty="0" err="1">
                <a:latin typeface="Courier"/>
                <a:cs typeface="Courier"/>
              </a:rPr>
              <a:t>mikes_car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johns_car</a:t>
            </a:r>
            <a:r>
              <a:rPr lang="en-US" dirty="0">
                <a:latin typeface="Courier"/>
                <a:cs typeface="Courier"/>
              </a:rPr>
              <a:t>;</a:t>
            </a:r>
          </a:p>
          <a:p>
            <a:r>
              <a:rPr lang="en-US" dirty="0"/>
              <a:t>You can do both at the same time as on the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3252728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Structure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.</a:t>
            </a:r>
            <a:r>
              <a:rPr lang="en-US" dirty="0"/>
              <a:t> operator is used just as in Java to reference members of a structure</a:t>
            </a:r>
            <a:br>
              <a:rPr lang="en-US" dirty="0"/>
            </a:br>
            <a:r>
              <a:rPr lang="en-US" dirty="0"/>
              <a:t>		</a:t>
            </a:r>
            <a:r>
              <a:rPr lang="en-US" sz="2400" dirty="0" err="1">
                <a:latin typeface="Courier"/>
                <a:cs typeface="Courier"/>
              </a:rPr>
              <a:t>printf</a:t>
            </a:r>
            <a:r>
              <a:rPr lang="en-US" sz="2400" dirty="0">
                <a:latin typeface="Courier"/>
                <a:cs typeface="Courier"/>
              </a:rPr>
              <a:t>(“%s\n”, </a:t>
            </a:r>
            <a:r>
              <a:rPr lang="en-US" sz="2400" dirty="0" err="1">
                <a:latin typeface="Courier"/>
                <a:cs typeface="Courier"/>
              </a:rPr>
              <a:t>mikes_car.model</a:t>
            </a:r>
            <a:r>
              <a:rPr lang="en-US" sz="2400" dirty="0">
                <a:latin typeface="Courier"/>
                <a:cs typeface="Courier"/>
              </a:rPr>
              <a:t>);</a:t>
            </a:r>
            <a:br>
              <a:rPr lang="en-US" sz="2400" dirty="0">
                <a:latin typeface="Courier"/>
                <a:cs typeface="Courier"/>
              </a:rPr>
            </a:br>
            <a:r>
              <a:rPr lang="en-US" sz="2400" dirty="0">
                <a:latin typeface="Courier"/>
                <a:cs typeface="Courier"/>
              </a:rPr>
              <a:t>		</a:t>
            </a:r>
            <a:r>
              <a:rPr lang="en-US" sz="2400" dirty="0" err="1">
                <a:latin typeface="Courier"/>
                <a:cs typeface="Courier"/>
              </a:rPr>
              <a:t>strcpy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johns_car.mfg</a:t>
            </a:r>
            <a:r>
              <a:rPr lang="en-US" sz="2400" dirty="0">
                <a:latin typeface="Courier"/>
                <a:cs typeface="Courier"/>
              </a:rPr>
              <a:t>, “Chevrolet”);</a:t>
            </a:r>
            <a:br>
              <a:rPr lang="en-US" sz="2400" dirty="0">
                <a:latin typeface="Courier"/>
                <a:cs typeface="Courier"/>
              </a:rPr>
            </a:b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94619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Typedef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118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Typedef</a:t>
            </a:r>
            <a:r>
              <a:rPr lang="en-US" dirty="0"/>
              <a:t> is a shortcut that allows you to create a new alias for a type</a:t>
            </a:r>
          </a:p>
          <a:p>
            <a:r>
              <a:rPr lang="en-US" dirty="0"/>
              <a:t>It does </a:t>
            </a:r>
            <a:r>
              <a:rPr lang="en-US" b="1" dirty="0"/>
              <a:t>not </a:t>
            </a:r>
            <a:r>
              <a:rPr lang="en-US" dirty="0"/>
              <a:t>create a new type</a:t>
            </a:r>
          </a:p>
          <a:p>
            <a:r>
              <a:rPr lang="en-US" dirty="0"/>
              <a:t>Start the declaration with “</a:t>
            </a:r>
            <a:r>
              <a:rPr lang="en-US" dirty="0" err="1"/>
              <a:t>typedef</a:t>
            </a:r>
            <a:r>
              <a:rPr lang="en-US" dirty="0"/>
              <a:t>” and put the name where you would put the variable name</a:t>
            </a:r>
          </a:p>
          <a:p>
            <a:r>
              <a:rPr lang="en-US" dirty="0"/>
              <a:t>Don’t let the syntax throw you: It just allows you to create another name for an existing type</a:t>
            </a:r>
          </a:p>
        </p:txBody>
      </p:sp>
    </p:spTree>
    <p:extLst>
      <p:ext uri="{BB962C8B-B14F-4D97-AF65-F5344CB8AC3E}">
        <p14:creationId xmlns:p14="http://schemas.microsoft.com/office/powerpoint/2010/main" val="2657624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Typedef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080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Define an array of 5 </a:t>
            </a:r>
            <a:r>
              <a:rPr lang="en-US" dirty="0" err="1"/>
              <a:t>struct</a:t>
            </a:r>
            <a:r>
              <a:rPr lang="en-US" dirty="0"/>
              <a:t> a named b: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>
                <a:latin typeface="Courier"/>
                <a:cs typeface="Courier"/>
              </a:rPr>
              <a:t>struct</a:t>
            </a:r>
            <a:r>
              <a:rPr lang="en-US" dirty="0">
                <a:latin typeface="Courier"/>
                <a:cs typeface="Courier"/>
              </a:rPr>
              <a:t> a b[5];</a:t>
            </a:r>
          </a:p>
          <a:p>
            <a:r>
              <a:rPr lang="en-US" dirty="0"/>
              <a:t>Create a type name for an array of 5 </a:t>
            </a:r>
            <a:r>
              <a:rPr lang="en-US" dirty="0" err="1"/>
              <a:t>struct</a:t>
            </a:r>
            <a:r>
              <a:rPr lang="en-US" dirty="0"/>
              <a:t> a	</a:t>
            </a:r>
            <a:r>
              <a:rPr lang="en-US" dirty="0" err="1">
                <a:latin typeface="Courier"/>
                <a:cs typeface="Courier"/>
              </a:rPr>
              <a:t>typedef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struct</a:t>
            </a:r>
            <a:r>
              <a:rPr lang="en-US" dirty="0">
                <a:latin typeface="Courier"/>
                <a:cs typeface="Courier"/>
              </a:rPr>
              <a:t> a sa5[5];</a:t>
            </a:r>
          </a:p>
          <a:p>
            <a:r>
              <a:rPr lang="en-US" dirty="0"/>
              <a:t>Now we can use sa5 as a type name: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latin typeface="Courier"/>
                <a:cs typeface="Courier"/>
              </a:rPr>
              <a:t>sa5 c;</a:t>
            </a:r>
          </a:p>
          <a:p>
            <a:r>
              <a:rPr lang="en-US" dirty="0"/>
              <a:t>Another example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>
                <a:latin typeface="Courier"/>
                <a:cs typeface="Courier"/>
              </a:rPr>
              <a:t>typedef</a:t>
            </a:r>
            <a:r>
              <a:rPr lang="en-US" dirty="0">
                <a:latin typeface="Courier"/>
                <a:cs typeface="Courier"/>
              </a:rPr>
              <a:t> long </a:t>
            </a:r>
            <a:r>
              <a:rPr lang="en-US" dirty="0" err="1">
                <a:latin typeface="Courier"/>
                <a:cs typeface="Courier"/>
              </a:rPr>
              <a:t>size_t</a:t>
            </a:r>
            <a:r>
              <a:rPr lang="en-US" dirty="0">
                <a:latin typeface="Courier"/>
                <a:cs typeface="Courier"/>
              </a:rPr>
              <a:t>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size_t</a:t>
            </a:r>
            <a:r>
              <a:rPr lang="en-US" dirty="0">
                <a:latin typeface="Courier"/>
                <a:cs typeface="Courier"/>
              </a:rPr>
              <a:t> position;</a:t>
            </a:r>
          </a:p>
          <a:p>
            <a:r>
              <a:rPr lang="en-US" dirty="0"/>
              <a:t>What type is </a:t>
            </a:r>
            <a:r>
              <a:rPr lang="en-US" i="1" dirty="0"/>
              <a:t>c</a:t>
            </a:r>
            <a:r>
              <a:rPr lang="en-US" dirty="0"/>
              <a:t>?  What type is </a:t>
            </a:r>
            <a:r>
              <a:rPr lang="en-US" i="1" dirty="0"/>
              <a:t>position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latin typeface="Courier"/>
                <a:cs typeface="Courier"/>
              </a:rPr>
              <a:t>array of 5 </a:t>
            </a:r>
            <a:r>
              <a:rPr lang="en-US" dirty="0" err="1">
                <a:latin typeface="Courier"/>
                <a:cs typeface="Courier"/>
              </a:rPr>
              <a:t>struct</a:t>
            </a:r>
            <a:r>
              <a:rPr lang="en-US" dirty="0">
                <a:latin typeface="Courier"/>
                <a:cs typeface="Courier"/>
              </a:rPr>
              <a:t> a; long</a:t>
            </a:r>
          </a:p>
        </p:txBody>
      </p:sp>
    </p:spTree>
    <p:extLst>
      <p:ext uri="{BB962C8B-B14F-4D97-AF65-F5344CB8AC3E}">
        <p14:creationId xmlns:p14="http://schemas.microsoft.com/office/powerpoint/2010/main" val="236339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2347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Pointers contain memory addresses (or NULL)</a:t>
            </a:r>
          </a:p>
          <a:p>
            <a:r>
              <a:rPr lang="en-US" dirty="0"/>
              <a:t>Remember this from LC-3 assembly?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latin typeface="Courier"/>
                <a:cs typeface="Courier"/>
              </a:rPr>
              <a:t>B			.fill		29	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BADDR	.fill		B</a:t>
            </a:r>
            <a:br>
              <a:rPr lang="en-US" dirty="0">
                <a:latin typeface="Courier"/>
                <a:cs typeface="Courier"/>
              </a:rPr>
            </a:br>
            <a:endParaRPr lang="en-US" dirty="0">
              <a:latin typeface="Courier"/>
              <a:cs typeface="Courier"/>
            </a:endParaRPr>
          </a:p>
          <a:p>
            <a:r>
              <a:rPr lang="en-US" dirty="0"/>
              <a:t>In C, we can write it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b = 29;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*</a:t>
            </a:r>
            <a:r>
              <a:rPr lang="en-US" dirty="0" err="1">
                <a:latin typeface="Courier"/>
                <a:cs typeface="Courier"/>
              </a:rPr>
              <a:t>baddr</a:t>
            </a:r>
            <a:r>
              <a:rPr lang="en-US" dirty="0">
                <a:latin typeface="Courier"/>
                <a:cs typeface="Courier"/>
              </a:rPr>
              <a:t> = &amp;b</a:t>
            </a:r>
            <a:br>
              <a:rPr lang="en-US" dirty="0">
                <a:latin typeface="Courier"/>
                <a:cs typeface="Courier"/>
              </a:rPr>
            </a:b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cs typeface="Courier"/>
              </a:rPr>
              <a:t>&amp; is the “address of” operator; you use it to obtain a pointer to an existing data item </a:t>
            </a:r>
          </a:p>
          <a:p>
            <a:r>
              <a:rPr lang="en-US" dirty="0"/>
              <a:t>Note that these are C initializers. The syntax is a tiny bit different if we use an executable statement</a:t>
            </a:r>
          </a:p>
        </p:txBody>
      </p:sp>
    </p:spTree>
    <p:extLst>
      <p:ext uri="{BB962C8B-B14F-4D97-AF65-F5344CB8AC3E}">
        <p14:creationId xmlns:p14="http://schemas.microsoft.com/office/powerpoint/2010/main" val="1318261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73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reference what a pointer points to, we use the dereference operator </a:t>
            </a:r>
            <a:r>
              <a:rPr lang="en-US" b="1" dirty="0"/>
              <a:t>*</a:t>
            </a:r>
          </a:p>
          <a:p>
            <a:r>
              <a:rPr lang="en-US" dirty="0"/>
              <a:t>It acts like “indirect” in LC-3 loads and stores</a:t>
            </a:r>
          </a:p>
          <a:p>
            <a:r>
              <a:rPr lang="en-US" dirty="0"/>
              <a:t>In LC-3 assembly, if we wanted to use BADDR to access the value in B, we used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latin typeface="Courier"/>
                <a:cs typeface="Courier"/>
              </a:rPr>
              <a:t>				LDI	R1,BADDR ; get B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			ADD	R1,R1,#2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			STI	R1,BADDR ; set B=R1</a:t>
            </a:r>
          </a:p>
          <a:p>
            <a:r>
              <a:rPr lang="en-US" dirty="0"/>
              <a:t>In C, we can write this as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latin typeface="Courier"/>
                <a:cs typeface="Courier"/>
              </a:rPr>
              <a:t>*</a:t>
            </a:r>
            <a:r>
              <a:rPr lang="en-US" dirty="0" err="1">
                <a:latin typeface="Courier"/>
                <a:cs typeface="Courier"/>
              </a:rPr>
              <a:t>baddr</a:t>
            </a:r>
            <a:r>
              <a:rPr lang="en-US" dirty="0">
                <a:latin typeface="Courier"/>
                <a:cs typeface="Courier"/>
              </a:rPr>
              <a:t> = *</a:t>
            </a:r>
            <a:r>
              <a:rPr lang="en-US" dirty="0" err="1">
                <a:latin typeface="Courier"/>
                <a:cs typeface="Courier"/>
              </a:rPr>
              <a:t>baddr</a:t>
            </a:r>
            <a:r>
              <a:rPr lang="en-US" dirty="0">
                <a:latin typeface="Courier"/>
                <a:cs typeface="Courier"/>
              </a:rPr>
              <a:t> + 2;</a:t>
            </a:r>
          </a:p>
          <a:p>
            <a:r>
              <a:rPr lang="en-US" dirty="0">
                <a:cs typeface="Courier"/>
              </a:rPr>
              <a:t>It literally does the same thing!</a:t>
            </a:r>
          </a:p>
        </p:txBody>
      </p:sp>
    </p:spTree>
    <p:extLst>
      <p:ext uri="{BB962C8B-B14F-4D97-AF65-F5344CB8AC3E}">
        <p14:creationId xmlns:p14="http://schemas.microsoft.com/office/powerpoint/2010/main" val="330318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9024" b="-9024"/>
          <a:stretch>
            <a:fillRect/>
          </a:stretch>
        </p:blipFill>
        <p:spPr>
          <a:xfrm>
            <a:off x="367088" y="2209799"/>
            <a:ext cx="5471300" cy="5089205"/>
          </a:xfr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One More Abstraction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569421" y="2827931"/>
            <a:ext cx="2883607" cy="7079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Object-oriented Languages</a:t>
            </a:r>
          </a:p>
          <a:p>
            <a:pPr algn="ctr"/>
            <a:r>
              <a:rPr lang="en-US" dirty="0"/>
              <a:t>(Java fits here)</a:t>
            </a:r>
          </a:p>
        </p:txBody>
      </p:sp>
      <p:sp>
        <p:nvSpPr>
          <p:cNvPr id="5" name="Rectangle 4"/>
          <p:cNvSpPr/>
          <p:nvPr/>
        </p:nvSpPr>
        <p:spPr>
          <a:xfrm>
            <a:off x="5569421" y="3729897"/>
            <a:ext cx="2883607" cy="7079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Procedural Languages</a:t>
            </a:r>
          </a:p>
          <a:p>
            <a:pPr algn="ctr"/>
            <a:r>
              <a:rPr lang="en-US" dirty="0"/>
              <a:t>(C fits here)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9504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These days, we even have abstraction layers within the problem-oriented language layer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Straight Arrow Connector 7"/>
          <p:cNvCxnSpPr>
            <a:endCxn id="13" idx="1"/>
          </p:cNvCxnSpPr>
          <p:nvPr/>
        </p:nvCxnSpPr>
        <p:spPr>
          <a:xfrm>
            <a:off x="3664367" y="2827931"/>
            <a:ext cx="1039650" cy="6982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Left Brace 12"/>
          <p:cNvSpPr/>
          <p:nvPr/>
        </p:nvSpPr>
        <p:spPr>
          <a:xfrm>
            <a:off x="4704017" y="2646519"/>
            <a:ext cx="834174" cy="1940598"/>
          </a:xfrm>
          <a:prstGeom prst="leftBrace">
            <a:avLst>
              <a:gd name="adj1" fmla="val 43496"/>
              <a:gd name="adj2" fmla="val 4532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07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Continuing our example with </a:t>
            </a:r>
            <a:r>
              <a:rPr lang="en-US" b="1" dirty="0"/>
              <a:t>b</a:t>
            </a:r>
            <a:r>
              <a:rPr lang="en-US" dirty="0"/>
              <a:t> and </a:t>
            </a:r>
            <a:r>
              <a:rPr lang="en-US" b="1" dirty="0" err="1"/>
              <a:t>baddr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printf</a:t>
            </a:r>
            <a:r>
              <a:rPr lang="en-US" dirty="0">
                <a:latin typeface="Courier"/>
                <a:cs typeface="Courier"/>
              </a:rPr>
              <a:t>(“%d\n”, b);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*</a:t>
            </a:r>
            <a:r>
              <a:rPr lang="en-US" dirty="0" err="1">
                <a:latin typeface="Courier"/>
                <a:cs typeface="Courier"/>
              </a:rPr>
              <a:t>baddr</a:t>
            </a:r>
            <a:r>
              <a:rPr lang="en-US" dirty="0">
                <a:latin typeface="Courier"/>
                <a:cs typeface="Courier"/>
              </a:rPr>
              <a:t> = 18;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printf</a:t>
            </a:r>
            <a:r>
              <a:rPr lang="en-US" dirty="0">
                <a:latin typeface="Courier"/>
                <a:cs typeface="Courier"/>
              </a:rPr>
              <a:t>(“%d\n”, b);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printf</a:t>
            </a:r>
            <a:r>
              <a:rPr lang="en-US" dirty="0">
                <a:latin typeface="Courier"/>
                <a:cs typeface="Courier"/>
              </a:rPr>
              <a:t>(“%d\n”, *</a:t>
            </a:r>
            <a:r>
              <a:rPr lang="en-US" dirty="0" err="1">
                <a:latin typeface="Courier"/>
                <a:cs typeface="Courier"/>
              </a:rPr>
              <a:t>baddr</a:t>
            </a:r>
            <a:r>
              <a:rPr lang="en-US" dirty="0">
                <a:latin typeface="Courier"/>
                <a:cs typeface="Courier"/>
              </a:rPr>
              <a:t>);</a:t>
            </a:r>
          </a:p>
          <a:p>
            <a:pPr marL="457200" lvl="1" indent="0">
              <a:buNone/>
            </a:pPr>
            <a:r>
              <a:rPr lang="en-US" sz="3200" dirty="0">
                <a:cs typeface="Courier"/>
              </a:rPr>
              <a:t>prints</a:t>
            </a:r>
          </a:p>
          <a:p>
            <a:pPr marL="457200" lvl="1" indent="0">
              <a:buNone/>
            </a:pPr>
            <a:r>
              <a:rPr lang="en-US" sz="3200" dirty="0">
                <a:cs typeface="Courier"/>
              </a:rPr>
              <a:t>	29</a:t>
            </a:r>
            <a:br>
              <a:rPr lang="en-US" sz="3200" dirty="0">
                <a:cs typeface="Courier"/>
              </a:rPr>
            </a:br>
            <a:r>
              <a:rPr lang="en-US" sz="3200" dirty="0">
                <a:cs typeface="Courier"/>
              </a:rPr>
              <a:t>	18</a:t>
            </a:r>
            <a:br>
              <a:rPr lang="en-US" sz="3200" dirty="0">
                <a:cs typeface="Courier"/>
              </a:rPr>
            </a:br>
            <a:r>
              <a:rPr lang="en-US" sz="3200" dirty="0">
                <a:cs typeface="Courier"/>
              </a:rPr>
              <a:t>	18</a:t>
            </a:r>
          </a:p>
          <a:p>
            <a:r>
              <a:rPr lang="en-US" dirty="0">
                <a:cs typeface="Courier"/>
              </a:rPr>
              <a:t>The value stored at </a:t>
            </a:r>
            <a:r>
              <a:rPr lang="en-US" b="1" dirty="0">
                <a:cs typeface="Courier"/>
              </a:rPr>
              <a:t>b</a:t>
            </a:r>
            <a:r>
              <a:rPr lang="en-US" dirty="0">
                <a:cs typeface="Courier"/>
              </a:rPr>
              <a:t> has been changed to 18; </a:t>
            </a:r>
            <a:r>
              <a:rPr lang="en-US" b="1" dirty="0" err="1">
                <a:cs typeface="Courier"/>
              </a:rPr>
              <a:t>baddr</a:t>
            </a:r>
            <a:r>
              <a:rPr lang="en-US" b="1" dirty="0">
                <a:cs typeface="Courier"/>
              </a:rPr>
              <a:t> </a:t>
            </a:r>
            <a:r>
              <a:rPr lang="en-US" dirty="0">
                <a:cs typeface="Courier"/>
              </a:rPr>
              <a:t>still contains the address of </a:t>
            </a:r>
            <a:r>
              <a:rPr lang="en-US" b="1" dirty="0">
                <a:cs typeface="Courier"/>
              </a:rPr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690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* Has Two Meanings!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4870908"/>
            <a:ext cx="4033838" cy="1834692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  <a:defRPr/>
            </a:pPr>
            <a:r>
              <a:rPr lang="en-US" sz="3200" b="1" dirty="0">
                <a:latin typeface="Courier New" charset="0"/>
                <a:cs typeface="+mn-cs"/>
              </a:rPr>
              <a:t>Declaration</a:t>
            </a:r>
          </a:p>
          <a:p>
            <a:pPr eaLnBrk="1" hangingPunct="1">
              <a:buFontTx/>
              <a:buNone/>
              <a:defRPr/>
            </a:pPr>
            <a:endParaRPr lang="en-US" sz="3200" b="1" dirty="0">
              <a:latin typeface="Courier New" charset="0"/>
              <a:cs typeface="+mn-cs"/>
            </a:endParaRPr>
          </a:p>
          <a:p>
            <a:pPr eaLnBrk="1" hangingPunct="1">
              <a:buFontTx/>
              <a:buNone/>
              <a:defRPr/>
            </a:pPr>
            <a:r>
              <a:rPr lang="en-US" sz="3200" b="1" dirty="0" err="1">
                <a:latin typeface="Courier New" charset="0"/>
                <a:cs typeface="+mn-cs"/>
              </a:rPr>
              <a:t>int</a:t>
            </a:r>
            <a:r>
              <a:rPr lang="en-US" sz="3200" b="1" dirty="0">
                <a:latin typeface="Courier New" charset="0"/>
                <a:cs typeface="+mn-cs"/>
              </a:rPr>
              <a:t> *pi = &amp;</a:t>
            </a:r>
            <a:r>
              <a:rPr lang="en-US" sz="3200" b="1" dirty="0" err="1">
                <a:latin typeface="Courier New" charset="0"/>
                <a:cs typeface="+mn-cs"/>
              </a:rPr>
              <a:t>i</a:t>
            </a:r>
            <a:r>
              <a:rPr lang="en-US" sz="3200" b="1" dirty="0">
                <a:latin typeface="Courier New" charset="0"/>
                <a:cs typeface="+mn-cs"/>
              </a:rPr>
              <a:t>;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52963" y="4870908"/>
            <a:ext cx="4033837" cy="1834691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 fontScale="92500" lnSpcReduction="20000"/>
          </a:bodyPr>
          <a:lstStyle/>
          <a:p>
            <a:pPr eaLnBrk="1" hangingPunct="1">
              <a:buFontTx/>
              <a:buNone/>
              <a:defRPr/>
            </a:pPr>
            <a:r>
              <a:rPr lang="en-US" sz="3200" b="1" dirty="0">
                <a:latin typeface="Courier New" charset="0"/>
              </a:rPr>
              <a:t>Statement</a:t>
            </a:r>
          </a:p>
          <a:p>
            <a:pPr eaLnBrk="1" hangingPunct="1">
              <a:buFontTx/>
              <a:buNone/>
              <a:defRPr/>
            </a:pPr>
            <a:endParaRPr lang="en-US" sz="3200" b="1" dirty="0">
              <a:latin typeface="Courier New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3200" b="1" dirty="0" err="1">
                <a:latin typeface="Courier New" charset="0"/>
                <a:cs typeface="+mn-cs"/>
              </a:rPr>
              <a:t>int</a:t>
            </a:r>
            <a:r>
              <a:rPr lang="en-US" sz="3200" b="1" dirty="0">
                <a:latin typeface="Courier New" charset="0"/>
                <a:cs typeface="+mn-cs"/>
              </a:rPr>
              <a:t> *pi;</a:t>
            </a:r>
          </a:p>
          <a:p>
            <a:pPr eaLnBrk="1" hangingPunct="1">
              <a:buFontTx/>
              <a:buNone/>
              <a:defRPr/>
            </a:pPr>
            <a:r>
              <a:rPr lang="en-US" sz="3200" b="1" dirty="0">
                <a:latin typeface="Courier New" charset="0"/>
                <a:cs typeface="+mn-cs"/>
              </a:rPr>
              <a:t>pi = &amp;</a:t>
            </a:r>
            <a:r>
              <a:rPr lang="en-US" sz="3200" b="1" dirty="0" err="1">
                <a:latin typeface="Courier New" charset="0"/>
                <a:cs typeface="+mn-cs"/>
              </a:rPr>
              <a:t>i</a:t>
            </a:r>
            <a:r>
              <a:rPr lang="en-US" sz="3200" b="1" dirty="0">
                <a:latin typeface="Courier New" charset="0"/>
                <a:cs typeface="+mn-cs"/>
              </a:rPr>
              <a:t>;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17638"/>
            <a:ext cx="8229600" cy="34532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Don’t let the * in declarations confuse you about executable statements.</a:t>
            </a:r>
          </a:p>
          <a:p>
            <a:r>
              <a:rPr lang="en-US" dirty="0"/>
              <a:t>In a declaration, * means “pointer to” and is part of the type</a:t>
            </a:r>
          </a:p>
          <a:p>
            <a:r>
              <a:rPr lang="en-US" dirty="0"/>
              <a:t>In an executable statement, </a:t>
            </a:r>
            <a:r>
              <a:rPr lang="en-US" b="1" dirty="0"/>
              <a:t>*</a:t>
            </a:r>
            <a:r>
              <a:rPr lang="en-US" dirty="0"/>
              <a:t> is the “dereference” operator </a:t>
            </a:r>
            <a:r>
              <a:rPr lang="mr-IN" dirty="0"/>
              <a:t>–</a:t>
            </a:r>
            <a:r>
              <a:rPr lang="en-US" dirty="0"/>
              <a:t> it acts like the “indirect” in the LC-3 loads and stores</a:t>
            </a:r>
          </a:p>
          <a:p>
            <a:r>
              <a:rPr lang="en-US" dirty="0"/>
              <a:t>When applied to a pointer, </a:t>
            </a:r>
            <a:r>
              <a:rPr lang="en-US" b="1" dirty="0"/>
              <a:t>*</a:t>
            </a:r>
            <a:r>
              <a:rPr lang="en-US" dirty="0"/>
              <a:t> makes the expression mean “What this pointer points to”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73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Pointers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199"/>
            <a:ext cx="8229600" cy="495947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cs typeface="+mn-cs"/>
              </a:rPr>
              <a:t>Powerful and dangerous</a:t>
            </a:r>
          </a:p>
          <a:p>
            <a:pPr eaLnBrk="1" hangingPunct="1">
              <a:defRPr/>
            </a:pPr>
            <a:r>
              <a:rPr lang="en-US" sz="2800" dirty="0">
                <a:cs typeface="+mn-cs"/>
              </a:rPr>
              <a:t>No runtime checking (for efficiency)</a:t>
            </a:r>
          </a:p>
          <a:p>
            <a:pPr eaLnBrk="1" hangingPunct="1">
              <a:defRPr/>
            </a:pPr>
            <a:r>
              <a:rPr lang="en-US" sz="2800" dirty="0">
                <a:cs typeface="+mn-cs"/>
              </a:rPr>
              <a:t>Bad reputation</a:t>
            </a:r>
          </a:p>
          <a:p>
            <a:pPr eaLnBrk="1" hangingPunct="1">
              <a:defRPr/>
            </a:pPr>
            <a:r>
              <a:rPr lang="en-US" sz="2800" dirty="0">
                <a:cs typeface="+mn-cs"/>
              </a:rPr>
              <a:t>Java has removed many of the features of pointers that cause problems, hence the decision to call them references:</a:t>
            </a:r>
          </a:p>
          <a:p>
            <a:pPr lvl="1" eaLnBrk="1" hangingPunct="1">
              <a:defRPr/>
            </a:pPr>
            <a:r>
              <a:rPr lang="en-US" sz="2400" dirty="0"/>
              <a:t>No “address of” operator</a:t>
            </a:r>
          </a:p>
          <a:p>
            <a:pPr lvl="1" eaLnBrk="1" hangingPunct="1">
              <a:defRPr/>
            </a:pPr>
            <a:r>
              <a:rPr lang="en-US" sz="2400" dirty="0"/>
              <a:t>No “dereference” operator (always dereferences)</a:t>
            </a:r>
          </a:p>
          <a:p>
            <a:pPr lvl="1" eaLnBrk="1" hangingPunct="1">
              <a:defRPr/>
            </a:pPr>
            <a:r>
              <a:rPr lang="en-US" sz="2400" dirty="0"/>
              <a:t>No pointer arithmetic</a:t>
            </a:r>
          </a:p>
        </p:txBody>
      </p:sp>
    </p:spTree>
    <p:extLst>
      <p:ext uri="{BB962C8B-B14F-4D97-AF65-F5344CB8AC3E}">
        <p14:creationId xmlns:p14="http://schemas.microsoft.com/office/powerpoint/2010/main" val="2294982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Question?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600200"/>
            <a:ext cx="5638800" cy="5105400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sz="2400" b="1">
                <a:latin typeface="Courier New" charset="0"/>
                <a:cs typeface="+mn-cs"/>
              </a:rPr>
              <a:t>int x = 3;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2400" b="1">
                <a:latin typeface="Courier New" charset="0"/>
                <a:cs typeface="+mn-cs"/>
              </a:rPr>
              <a:t>int y = 72;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2400" b="1">
                <a:latin typeface="Courier New" charset="0"/>
                <a:cs typeface="+mn-cs"/>
              </a:rPr>
              <a:t>int *px = &amp;x;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2400" b="1">
                <a:latin typeface="Courier New" charset="0"/>
                <a:cs typeface="+mn-cs"/>
              </a:rPr>
              <a:t>int *py = &amp;y;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2400" b="1">
                <a:latin typeface="Courier New" charset="0"/>
                <a:cs typeface="+mn-cs"/>
              </a:rPr>
              <a:t>*px = 7;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2400" b="1">
                <a:latin typeface="Courier New" charset="0"/>
                <a:cs typeface="+mn-cs"/>
              </a:rPr>
              <a:t>py = px;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2400" b="1">
                <a:latin typeface="Courier New" charset="0"/>
                <a:cs typeface="+mn-cs"/>
              </a:rPr>
              <a:t>x = 12;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2400" b="1">
                <a:latin typeface="Courier New" charset="0"/>
                <a:cs typeface="+mn-cs"/>
              </a:rPr>
              <a:t>printf("%d %d\n", *px, *py);</a:t>
            </a:r>
          </a:p>
          <a:p>
            <a:pPr marL="0" indent="0" eaLnBrk="1" hangingPunct="1">
              <a:buFontTx/>
              <a:buNone/>
              <a:defRPr/>
            </a:pPr>
            <a:endParaRPr lang="en-US" sz="2400" b="1">
              <a:latin typeface="Courier New" charset="0"/>
              <a:cs typeface="+mn-cs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sz="4000">
                <a:cs typeface="+mn-cs"/>
              </a:rPr>
              <a:t>What is the output?</a:t>
            </a:r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938838" y="1600200"/>
            <a:ext cx="2617787" cy="5105400"/>
          </a:xfrm>
        </p:spPr>
        <p:txBody>
          <a:bodyPr/>
          <a:lstStyle/>
          <a:p>
            <a:pPr marL="381000" indent="-381000" eaLnBrk="1" hangingPunct="1">
              <a:buFontTx/>
              <a:buAutoNum type="arabicParenR"/>
              <a:defRPr/>
            </a:pPr>
            <a:r>
              <a:rPr lang="en-US" b="1">
                <a:latin typeface="Courier New" charset="0"/>
                <a:cs typeface="+mn-cs"/>
              </a:rPr>
              <a:t>  3 72</a:t>
            </a:r>
          </a:p>
          <a:p>
            <a:pPr marL="381000" indent="-381000" eaLnBrk="1" hangingPunct="1">
              <a:buFontTx/>
              <a:buAutoNum type="arabicParenR"/>
              <a:defRPr/>
            </a:pPr>
            <a:r>
              <a:rPr lang="en-US" b="1">
                <a:latin typeface="Courier New" charset="0"/>
                <a:cs typeface="+mn-cs"/>
              </a:rPr>
              <a:t>  72 3</a:t>
            </a:r>
          </a:p>
          <a:p>
            <a:pPr marL="381000" indent="-381000" eaLnBrk="1" hangingPunct="1">
              <a:buFontTx/>
              <a:buAutoNum type="arabicParenR"/>
              <a:defRPr/>
            </a:pPr>
            <a:r>
              <a:rPr lang="en-US" b="1">
                <a:latin typeface="Courier New" charset="0"/>
                <a:cs typeface="+mn-cs"/>
              </a:rPr>
              <a:t>  7 12</a:t>
            </a:r>
          </a:p>
          <a:p>
            <a:pPr marL="381000" indent="-381000" eaLnBrk="1" hangingPunct="1">
              <a:buFontTx/>
              <a:buAutoNum type="arabicParenR"/>
              <a:defRPr/>
            </a:pPr>
            <a:r>
              <a:rPr lang="en-US" b="1">
                <a:latin typeface="Courier New" charset="0"/>
                <a:cs typeface="+mn-cs"/>
              </a:rPr>
              <a:t>  12 7</a:t>
            </a:r>
          </a:p>
          <a:p>
            <a:pPr marL="381000" indent="-381000" eaLnBrk="1" hangingPunct="1">
              <a:buFontTx/>
              <a:buAutoNum type="arabicParenR"/>
              <a:defRPr/>
            </a:pPr>
            <a:r>
              <a:rPr lang="en-US" b="1">
                <a:latin typeface="Courier New" charset="0"/>
                <a:cs typeface="+mn-cs"/>
              </a:rPr>
              <a:t>  3 3</a:t>
            </a:r>
          </a:p>
          <a:p>
            <a:pPr marL="381000" indent="-381000" eaLnBrk="1" hangingPunct="1">
              <a:buFontTx/>
              <a:buAutoNum type="arabicParenR"/>
              <a:defRPr/>
            </a:pPr>
            <a:r>
              <a:rPr lang="en-US" b="1">
                <a:latin typeface="Courier New" charset="0"/>
                <a:cs typeface="+mn-cs"/>
              </a:rPr>
              <a:t>  72 72</a:t>
            </a:r>
          </a:p>
          <a:p>
            <a:pPr marL="381000" indent="-381000" eaLnBrk="1" hangingPunct="1">
              <a:buFontTx/>
              <a:buAutoNum type="arabicParenR"/>
              <a:defRPr/>
            </a:pPr>
            <a:r>
              <a:rPr lang="en-US" b="1">
                <a:latin typeface="Courier New" charset="0"/>
                <a:cs typeface="+mn-cs"/>
              </a:rPr>
              <a:t>  12 12</a:t>
            </a:r>
          </a:p>
          <a:p>
            <a:pPr marL="381000" indent="-381000" eaLnBrk="1" hangingPunct="1">
              <a:buFontTx/>
              <a:buAutoNum type="arabicParenR"/>
              <a:defRPr/>
            </a:pPr>
            <a:r>
              <a:rPr lang="en-US" b="1">
                <a:latin typeface="Courier New" charset="0"/>
                <a:cs typeface="+mn-cs"/>
              </a:rPr>
              <a:t>  12 72</a:t>
            </a:r>
          </a:p>
          <a:p>
            <a:pPr marL="381000" indent="-381000" eaLnBrk="1" hangingPunct="1">
              <a:buFontTx/>
              <a:buAutoNum type="arabicParenR"/>
              <a:defRPr/>
            </a:pPr>
            <a:r>
              <a:rPr lang="en-US" b="1">
                <a:latin typeface="Courier New" charset="0"/>
                <a:cs typeface="+mn-cs"/>
              </a:rPr>
              <a:t>  72 12</a:t>
            </a:r>
          </a:p>
        </p:txBody>
      </p:sp>
    </p:spTree>
    <p:extLst>
      <p:ext uri="{BB962C8B-B14F-4D97-AF65-F5344CB8AC3E}">
        <p14:creationId xmlns:p14="http://schemas.microsoft.com/office/powerpoint/2010/main" val="2002950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Pointer Operator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0380"/>
          </a:xfrm>
        </p:spPr>
        <p:txBody>
          <a:bodyPr>
            <a:normAutofit/>
          </a:bodyPr>
          <a:lstStyle/>
          <a:p>
            <a:r>
              <a:rPr lang="en-US" dirty="0"/>
              <a:t>C supports the operator </a:t>
            </a:r>
            <a:r>
              <a:rPr lang="en-US" b="1" dirty="0"/>
              <a:t>-&gt;</a:t>
            </a:r>
          </a:p>
          <a:p>
            <a:r>
              <a:rPr lang="en-US" dirty="0"/>
              <a:t>The left operand must be a pointer and the right operand a </a:t>
            </a:r>
            <a:r>
              <a:rPr lang="en-US" b="1" dirty="0" err="1"/>
              <a:t>struct</a:t>
            </a:r>
            <a:r>
              <a:rPr lang="en-US" dirty="0"/>
              <a:t> member.</a:t>
            </a:r>
          </a:p>
          <a:p>
            <a:r>
              <a:rPr lang="en-US" dirty="0"/>
              <a:t>It is literally a shorthand for </a:t>
            </a:r>
            <a:r>
              <a:rPr lang="en-US" b="1" dirty="0"/>
              <a:t>*</a:t>
            </a:r>
            <a:r>
              <a:rPr lang="en-US" dirty="0"/>
              <a:t> and </a:t>
            </a:r>
            <a:r>
              <a:rPr lang="en-US" b="1" dirty="0"/>
              <a:t>.</a:t>
            </a:r>
            <a:br>
              <a:rPr lang="en-US" b="1" dirty="0"/>
            </a:br>
            <a:r>
              <a:rPr lang="en-US" dirty="0"/>
              <a:t>	</a:t>
            </a:r>
            <a:r>
              <a:rPr lang="en-US" dirty="0" err="1">
                <a:latin typeface="Courier"/>
                <a:cs typeface="Courier"/>
              </a:rPr>
              <a:t>struct</a:t>
            </a:r>
            <a:r>
              <a:rPr lang="en-US" dirty="0">
                <a:latin typeface="Courier"/>
                <a:cs typeface="Courier"/>
              </a:rPr>
              <a:t> {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a, b;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} *p;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(*p).a = (*p).b;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p-&gt;a = p-&gt;b;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06654" y="5288228"/>
            <a:ext cx="1718894" cy="372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Same meaning</a:t>
            </a:r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>
            <a:off x="4904534" y="5474357"/>
            <a:ext cx="602120" cy="656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>
            <a:off x="3948970" y="5474357"/>
            <a:ext cx="1557684" cy="5979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06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Why Pointers?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14091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cs typeface="+mn-cs"/>
              </a:rPr>
              <a:t>They have to be good for something more than aliasing storage we’ve already allocated, right?</a:t>
            </a:r>
          </a:p>
          <a:p>
            <a:pPr eaLnBrk="1" hangingPunct="1">
              <a:defRPr/>
            </a:pPr>
            <a:r>
              <a:rPr lang="en-US" sz="2800" dirty="0">
                <a:cs typeface="+mn-cs"/>
              </a:rPr>
              <a:t>What about referencing </a:t>
            </a:r>
            <a:r>
              <a:rPr lang="en-US" sz="2800" dirty="0"/>
              <a:t>storage that isn’t defined at compile time?</a:t>
            </a:r>
          </a:p>
          <a:p>
            <a:pPr eaLnBrk="1" hangingPunct="1">
              <a:defRPr/>
            </a:pPr>
            <a:r>
              <a:rPr lang="en-US" sz="2800" dirty="0">
                <a:cs typeface="+mn-cs"/>
              </a:rPr>
              <a:t>Many times, the amount of space required is unknown at compile time.</a:t>
            </a:r>
          </a:p>
          <a:p>
            <a:pPr eaLnBrk="1" hangingPunct="1">
              <a:defRPr/>
            </a:pPr>
            <a:r>
              <a:rPr lang="en-US" sz="2800" dirty="0"/>
              <a:t>Technically, the C language by itself only supports stack storage (which was a major innovation in 1972)</a:t>
            </a:r>
            <a:endParaRPr lang="en-US" sz="2800" dirty="0">
              <a:cs typeface="+mn-cs"/>
            </a:endParaRPr>
          </a:p>
          <a:p>
            <a:pPr eaLnBrk="1" hangingPunct="1">
              <a:defRPr/>
            </a:pPr>
            <a:r>
              <a:rPr lang="en-US" sz="2800" dirty="0"/>
              <a:t>So what do we do?</a:t>
            </a:r>
          </a:p>
        </p:txBody>
      </p:sp>
    </p:spTree>
    <p:extLst>
      <p:ext uri="{BB962C8B-B14F-4D97-AF65-F5344CB8AC3E}">
        <p14:creationId xmlns:p14="http://schemas.microsoft.com/office/powerpoint/2010/main" val="3824285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F. Dynamic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  <a:p>
            <a:pPr lvl="1"/>
            <a:r>
              <a:rPr lang="en-US" dirty="0"/>
              <a:t>Need space to allow user to enter some data</a:t>
            </a:r>
          </a:p>
          <a:p>
            <a:pPr lvl="1"/>
            <a:r>
              <a:rPr lang="en-US" dirty="0"/>
              <a:t>80 bytes? 132? 1? 256? 255?</a:t>
            </a:r>
          </a:p>
          <a:p>
            <a:r>
              <a:rPr lang="en-US" dirty="0"/>
              <a:t>Three Friends from the C library</a:t>
            </a:r>
          </a:p>
          <a:p>
            <a:pPr lvl="1"/>
            <a:r>
              <a:rPr lang="en-US" dirty="0" err="1"/>
              <a:t>malloc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realloc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free()</a:t>
            </a:r>
          </a:p>
          <a:p>
            <a:r>
              <a:rPr lang="en-US" dirty="0"/>
              <a:t>These friends create and manage a heap for us</a:t>
            </a:r>
          </a:p>
        </p:txBody>
      </p:sp>
    </p:spTree>
    <p:extLst>
      <p:ext uri="{BB962C8B-B14F-4D97-AF65-F5344CB8AC3E}">
        <p14:creationId xmlns:p14="http://schemas.microsoft.com/office/powerpoint/2010/main" val="76362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m</a:t>
            </a:r>
            <a:r>
              <a:rPr lang="en-US" dirty="0" err="1">
                <a:cs typeface="+mj-cs"/>
              </a:rPr>
              <a:t>alloc</a:t>
            </a:r>
            <a:r>
              <a:rPr lang="en-US" dirty="0">
                <a:cs typeface="+mj-cs"/>
              </a:rPr>
              <a:t>()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73431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buFontTx/>
              <a:buNone/>
              <a:defRPr/>
            </a:pPr>
            <a:r>
              <a:rPr lang="en-US" sz="2400" b="1" dirty="0" err="1">
                <a:latin typeface="Courier New" charset="0"/>
              </a:rPr>
              <a:t>s</a:t>
            </a:r>
            <a:r>
              <a:rPr lang="en-US" sz="2400" b="1" dirty="0" err="1">
                <a:latin typeface="Courier New" charset="0"/>
                <a:cs typeface="+mn-cs"/>
              </a:rPr>
              <a:t>truct</a:t>
            </a:r>
            <a:r>
              <a:rPr lang="en-US" sz="2400" b="1" dirty="0">
                <a:latin typeface="Courier New" charset="0"/>
                <a:cs typeface="+mn-cs"/>
              </a:rPr>
              <a:t> r {</a:t>
            </a:r>
          </a:p>
          <a:p>
            <a:pPr eaLnBrk="1" hangingPunct="1">
              <a:buFontTx/>
              <a:buNone/>
              <a:defRPr/>
            </a:pPr>
            <a:r>
              <a:rPr lang="en-US" sz="2400" b="1" dirty="0">
                <a:latin typeface="Courier New" charset="0"/>
              </a:rPr>
              <a:t>	char name[40];</a:t>
            </a:r>
          </a:p>
          <a:p>
            <a:pPr eaLnBrk="1" hangingPunct="1">
              <a:buFontTx/>
              <a:buNone/>
              <a:defRPr/>
            </a:pPr>
            <a:r>
              <a:rPr lang="en-US" sz="2400" b="1" dirty="0">
                <a:latin typeface="Courier New" charset="0"/>
                <a:cs typeface="+mn-cs"/>
              </a:rPr>
              <a:t>	double </a:t>
            </a:r>
            <a:r>
              <a:rPr lang="en-US" sz="2400" b="1" dirty="0" err="1">
                <a:latin typeface="Courier New" charset="0"/>
                <a:cs typeface="+mn-cs"/>
              </a:rPr>
              <a:t>gpa</a:t>
            </a:r>
            <a:r>
              <a:rPr lang="en-US" sz="2400" b="1" dirty="0">
                <a:latin typeface="Courier New" charset="0"/>
                <a:cs typeface="+mn-cs"/>
              </a:rPr>
              <a:t>;</a:t>
            </a:r>
          </a:p>
          <a:p>
            <a:pPr eaLnBrk="1" hangingPunct="1">
              <a:buFontTx/>
              <a:buNone/>
              <a:defRPr/>
            </a:pPr>
            <a:r>
              <a:rPr lang="en-US" sz="2400" b="1" dirty="0">
                <a:latin typeface="Courier New" charset="0"/>
              </a:rPr>
              <a:t>	</a:t>
            </a:r>
            <a:r>
              <a:rPr lang="en-US" sz="2400" b="1" dirty="0" err="1">
                <a:latin typeface="Courier New" charset="0"/>
              </a:rPr>
              <a:t>struct</a:t>
            </a:r>
            <a:r>
              <a:rPr lang="en-US" sz="2400" b="1" dirty="0">
                <a:latin typeface="Courier New" charset="0"/>
              </a:rPr>
              <a:t> r *next;</a:t>
            </a:r>
            <a:endParaRPr lang="en-US" sz="2400" b="1" dirty="0">
              <a:latin typeface="Courier New" charset="0"/>
              <a:cs typeface="+mn-cs"/>
            </a:endParaRPr>
          </a:p>
          <a:p>
            <a:pPr eaLnBrk="1" hangingPunct="1">
              <a:buFontTx/>
              <a:buNone/>
              <a:defRPr/>
            </a:pPr>
            <a:r>
              <a:rPr lang="en-US" sz="2400" b="1" dirty="0">
                <a:latin typeface="Courier New" charset="0"/>
              </a:rPr>
              <a:t>}</a:t>
            </a:r>
            <a:r>
              <a:rPr lang="en-US" sz="2400" b="1" dirty="0">
                <a:latin typeface="Courier New" charset="0"/>
                <a:cs typeface="+mn-cs"/>
              </a:rPr>
              <a:t> *</a:t>
            </a:r>
            <a:r>
              <a:rPr lang="en-US" sz="2400" b="1" dirty="0" err="1">
                <a:latin typeface="Courier New" charset="0"/>
                <a:cs typeface="+mn-cs"/>
              </a:rPr>
              <a:t>rp</a:t>
            </a:r>
            <a:r>
              <a:rPr lang="en-US" sz="2400" b="1" dirty="0">
                <a:latin typeface="Courier New" charset="0"/>
                <a:cs typeface="+mn-cs"/>
              </a:rPr>
              <a:t>;</a:t>
            </a:r>
          </a:p>
          <a:p>
            <a:pPr eaLnBrk="1" hangingPunct="1">
              <a:buFontTx/>
              <a:buNone/>
              <a:defRPr/>
            </a:pPr>
            <a:r>
              <a:rPr lang="en-US" sz="2400" b="1" dirty="0" err="1">
                <a:latin typeface="Courier New" charset="0"/>
                <a:cs typeface="+mn-cs"/>
              </a:rPr>
              <a:t>rp</a:t>
            </a:r>
            <a:r>
              <a:rPr lang="en-US" sz="2400" b="1" dirty="0">
                <a:latin typeface="Courier New" charset="0"/>
                <a:cs typeface="+mn-cs"/>
              </a:rPr>
              <a:t> = </a:t>
            </a:r>
            <a:r>
              <a:rPr lang="en-US" sz="2400" b="1" dirty="0" err="1">
                <a:latin typeface="Courier New" charset="0"/>
                <a:cs typeface="+mn-cs"/>
              </a:rPr>
              <a:t>malloc</a:t>
            </a:r>
            <a:r>
              <a:rPr lang="en-US" sz="2400" b="1" dirty="0">
                <a:latin typeface="Courier New" charset="0"/>
                <a:cs typeface="+mn-cs"/>
              </a:rPr>
              <a:t>(</a:t>
            </a:r>
            <a:r>
              <a:rPr lang="en-US" sz="2400" b="1" dirty="0" err="1">
                <a:latin typeface="Courier New" charset="0"/>
                <a:cs typeface="+mn-cs"/>
              </a:rPr>
              <a:t>sizeof</a:t>
            </a:r>
            <a:r>
              <a:rPr lang="en-US" sz="2400" b="1" dirty="0">
                <a:latin typeface="Courier New" charset="0"/>
                <a:cs typeface="+mn-cs"/>
              </a:rPr>
              <a:t>(</a:t>
            </a:r>
            <a:r>
              <a:rPr lang="en-US" sz="2400" b="1" dirty="0" err="1">
                <a:latin typeface="Courier New" charset="0"/>
                <a:cs typeface="+mn-cs"/>
              </a:rPr>
              <a:t>struct</a:t>
            </a:r>
            <a:r>
              <a:rPr lang="en-US" sz="2400" b="1" dirty="0">
                <a:latin typeface="Courier New" charset="0"/>
                <a:cs typeface="+mn-cs"/>
              </a:rPr>
              <a:t> r));</a:t>
            </a:r>
          </a:p>
          <a:p>
            <a:pPr eaLnBrk="1" hangingPunct="1">
              <a:buFontTx/>
              <a:buNone/>
              <a:defRPr/>
            </a:pPr>
            <a:r>
              <a:rPr lang="en-US" sz="2400" b="1" dirty="0">
                <a:latin typeface="Courier New" charset="0"/>
              </a:rPr>
              <a:t>i</a:t>
            </a:r>
            <a:r>
              <a:rPr lang="en-US" sz="2400" b="1" dirty="0">
                <a:latin typeface="Courier New" charset="0"/>
                <a:cs typeface="+mn-cs"/>
              </a:rPr>
              <a:t>f (</a:t>
            </a:r>
            <a:r>
              <a:rPr lang="en-US" sz="2400" b="1" dirty="0" err="1">
                <a:latin typeface="Courier New" charset="0"/>
              </a:rPr>
              <a:t>r</a:t>
            </a:r>
            <a:r>
              <a:rPr lang="en-US" sz="2400" b="1" dirty="0" err="1">
                <a:latin typeface="Courier New" charset="0"/>
                <a:cs typeface="+mn-cs"/>
              </a:rPr>
              <a:t>p</a:t>
            </a:r>
            <a:r>
              <a:rPr lang="en-US" sz="2400" b="1" dirty="0">
                <a:latin typeface="Courier New" charset="0"/>
                <a:cs typeface="+mn-cs"/>
              </a:rPr>
              <a:t> == NULL)</a:t>
            </a:r>
          </a:p>
          <a:p>
            <a:pPr eaLnBrk="1" hangingPunct="1">
              <a:buFontTx/>
              <a:buNone/>
              <a:defRPr/>
            </a:pPr>
            <a:r>
              <a:rPr lang="en-US" sz="2400" b="1" dirty="0">
                <a:latin typeface="Courier New" charset="0"/>
                <a:cs typeface="+mn-cs"/>
              </a:rPr>
              <a:t>{</a:t>
            </a:r>
          </a:p>
          <a:p>
            <a:pPr eaLnBrk="1" hangingPunct="1">
              <a:buFontTx/>
              <a:buNone/>
              <a:defRPr/>
            </a:pPr>
            <a:r>
              <a:rPr lang="en-US" sz="2400" b="1" dirty="0">
                <a:latin typeface="Courier New" charset="0"/>
                <a:cs typeface="+mn-cs"/>
              </a:rPr>
              <a:t>	/* Handle Error! */</a:t>
            </a:r>
          </a:p>
          <a:p>
            <a:pPr eaLnBrk="1" hangingPunct="1">
              <a:buFontTx/>
              <a:buNone/>
              <a:defRPr/>
            </a:pPr>
            <a:r>
              <a:rPr lang="en-US" sz="2400" b="1" dirty="0">
                <a:latin typeface="Courier New" charset="0"/>
                <a:cs typeface="+mn-cs"/>
              </a:rPr>
              <a:t>}</a:t>
            </a:r>
          </a:p>
          <a:p>
            <a:pPr eaLnBrk="1" hangingPunct="1">
              <a:defRPr/>
            </a:pPr>
            <a:r>
              <a:rPr lang="en-US" sz="2400" dirty="0">
                <a:cs typeface="+mn-cs"/>
              </a:rPr>
              <a:t>Options for handling error</a:t>
            </a:r>
          </a:p>
          <a:p>
            <a:pPr lvl="1" eaLnBrk="1" hangingPunct="1">
              <a:defRPr/>
            </a:pPr>
            <a:r>
              <a:rPr lang="en-US" sz="2000" dirty="0"/>
              <a:t>Abort</a:t>
            </a:r>
          </a:p>
          <a:p>
            <a:pPr lvl="1" eaLnBrk="1" hangingPunct="1">
              <a:defRPr/>
            </a:pPr>
            <a:r>
              <a:rPr lang="en-US" sz="2000" dirty="0"/>
              <a:t>Ask again</a:t>
            </a:r>
          </a:p>
          <a:p>
            <a:pPr lvl="1" eaLnBrk="1" hangingPunct="1">
              <a:defRPr/>
            </a:pPr>
            <a:r>
              <a:rPr lang="en-US" sz="2000" dirty="0"/>
              <a:t>Save user data</a:t>
            </a:r>
          </a:p>
          <a:p>
            <a:pPr lvl="1" eaLnBrk="1" hangingPunct="1">
              <a:defRPr/>
            </a:pPr>
            <a:r>
              <a:rPr lang="en-US" sz="2000" dirty="0"/>
              <a:t>Ask for less</a:t>
            </a:r>
          </a:p>
          <a:p>
            <a:pPr lvl="1" eaLnBrk="1" hangingPunct="1">
              <a:defRPr/>
            </a:pPr>
            <a:r>
              <a:rPr lang="en-US" sz="2000" dirty="0"/>
              <a:t>Free up something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735763" y="2033588"/>
            <a:ext cx="1993900" cy="8477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hangingPunct="0">
              <a:defRPr/>
            </a:pPr>
            <a:r>
              <a:rPr lang="en-US" sz="2400" b="1">
                <a:latin typeface="Courier New" charset="0"/>
                <a:cs typeface="+mn-cs"/>
              </a:rPr>
              <a:t>Stack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735763" y="2881313"/>
            <a:ext cx="1993900" cy="8477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hangingPunct="0">
              <a:defRPr/>
            </a:pPr>
            <a:endParaRPr lang="en-US" sz="2400" b="1">
              <a:latin typeface="Courier New" charset="0"/>
              <a:cs typeface="+mn-cs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735763" y="3729038"/>
            <a:ext cx="1993900" cy="8477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hangingPunct="0">
              <a:defRPr/>
            </a:pPr>
            <a:r>
              <a:rPr lang="en-US" sz="2400" b="1">
                <a:latin typeface="Courier New" charset="0"/>
                <a:cs typeface="+mn-cs"/>
              </a:rPr>
              <a:t>Heap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735763" y="4576763"/>
            <a:ext cx="1993900" cy="8477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hangingPunct="0">
              <a:defRPr/>
            </a:pPr>
            <a:r>
              <a:rPr lang="en-US" sz="2400" b="1">
                <a:latin typeface="Courier New" charset="0"/>
                <a:cs typeface="+mn-cs"/>
              </a:rPr>
              <a:t>Data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735763" y="5424488"/>
            <a:ext cx="1993900" cy="8477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hangingPunct="0">
              <a:defRPr/>
            </a:pPr>
            <a:r>
              <a:rPr lang="en-US" sz="2400" b="1">
                <a:latin typeface="Courier New" charset="0"/>
                <a:cs typeface="+mn-cs"/>
              </a:rPr>
              <a:t>Code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7672388" y="3997325"/>
            <a:ext cx="979755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cs typeface="+mn-cs"/>
              </a:rPr>
              <a:t>48 bytes</a:t>
            </a: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7672388" y="2881313"/>
            <a:ext cx="0" cy="173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rot="10800000">
            <a:off x="7672388" y="3556000"/>
            <a:ext cx="0" cy="173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7667625" y="2498725"/>
            <a:ext cx="676275" cy="1484313"/>
          </a:xfrm>
          <a:custGeom>
            <a:avLst/>
            <a:gdLst>
              <a:gd name="T0" fmla="*/ 251 w 426"/>
              <a:gd name="T1" fmla="*/ 0 h 935"/>
              <a:gd name="T2" fmla="*/ 394 w 426"/>
              <a:gd name="T3" fmla="*/ 91 h 935"/>
              <a:gd name="T4" fmla="*/ 417 w 426"/>
              <a:gd name="T5" fmla="*/ 285 h 935"/>
              <a:gd name="T6" fmla="*/ 337 w 426"/>
              <a:gd name="T7" fmla="*/ 462 h 935"/>
              <a:gd name="T8" fmla="*/ 149 w 426"/>
              <a:gd name="T9" fmla="*/ 701 h 935"/>
              <a:gd name="T10" fmla="*/ 69 w 426"/>
              <a:gd name="T11" fmla="*/ 810 h 935"/>
              <a:gd name="T12" fmla="*/ 0 w 426"/>
              <a:gd name="T13" fmla="*/ 935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6" h="935">
                <a:moveTo>
                  <a:pt x="251" y="0"/>
                </a:moveTo>
                <a:cubicBezTo>
                  <a:pt x="308" y="22"/>
                  <a:pt x="366" y="44"/>
                  <a:pt x="394" y="91"/>
                </a:cubicBezTo>
                <a:cubicBezTo>
                  <a:pt x="422" y="138"/>
                  <a:pt x="426" y="223"/>
                  <a:pt x="417" y="285"/>
                </a:cubicBezTo>
                <a:cubicBezTo>
                  <a:pt x="408" y="347"/>
                  <a:pt x="382" y="393"/>
                  <a:pt x="337" y="462"/>
                </a:cubicBezTo>
                <a:cubicBezTo>
                  <a:pt x="292" y="531"/>
                  <a:pt x="194" y="643"/>
                  <a:pt x="149" y="701"/>
                </a:cubicBezTo>
                <a:cubicBezTo>
                  <a:pt x="104" y="759"/>
                  <a:pt x="94" y="771"/>
                  <a:pt x="69" y="810"/>
                </a:cubicBezTo>
                <a:cubicBezTo>
                  <a:pt x="44" y="849"/>
                  <a:pt x="22" y="892"/>
                  <a:pt x="0" y="93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855963" y="2118543"/>
            <a:ext cx="386419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 err="1">
                <a:cs typeface="+mn-cs"/>
              </a:rPr>
              <a:t>rp</a:t>
            </a: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21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Don’t Do This!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b="1" dirty="0" err="1">
                <a:latin typeface="Courier New" charset="0"/>
                <a:cs typeface="+mn-cs"/>
              </a:rPr>
              <a:t>ip</a:t>
            </a:r>
            <a:r>
              <a:rPr lang="en-US" b="1" dirty="0">
                <a:latin typeface="Courier New" charset="0"/>
                <a:cs typeface="+mn-cs"/>
              </a:rPr>
              <a:t> = </a:t>
            </a:r>
            <a:r>
              <a:rPr lang="en-US" b="1" dirty="0" err="1">
                <a:latin typeface="Courier New" charset="0"/>
                <a:cs typeface="+mn-cs"/>
              </a:rPr>
              <a:t>malloc</a:t>
            </a:r>
            <a:r>
              <a:rPr lang="en-US" b="1" dirty="0">
                <a:latin typeface="Courier New" charset="0"/>
                <a:cs typeface="+mn-cs"/>
              </a:rPr>
              <a:t>(</a:t>
            </a:r>
            <a:r>
              <a:rPr lang="en-US" b="1" dirty="0" err="1">
                <a:latin typeface="Courier New" charset="0"/>
                <a:cs typeface="+mn-cs"/>
              </a:rPr>
              <a:t>sizeof</a:t>
            </a:r>
            <a:r>
              <a:rPr lang="en-US" b="1" dirty="0">
                <a:latin typeface="Courier New" charset="0"/>
                <a:cs typeface="+mn-cs"/>
              </a:rPr>
              <a:t> </a:t>
            </a:r>
            <a:r>
              <a:rPr lang="en-US" b="1" dirty="0" err="1">
                <a:latin typeface="Courier New" charset="0"/>
                <a:cs typeface="+mn-cs"/>
              </a:rPr>
              <a:t>struct</a:t>
            </a:r>
            <a:r>
              <a:rPr lang="en-US" b="1" dirty="0">
                <a:latin typeface="Courier New" charset="0"/>
                <a:cs typeface="+mn-cs"/>
              </a:rPr>
              <a:t> r);</a:t>
            </a:r>
          </a:p>
          <a:p>
            <a:pPr eaLnBrk="1" hangingPunct="1">
              <a:buFontTx/>
              <a:buNone/>
              <a:defRPr/>
            </a:pPr>
            <a:r>
              <a:rPr lang="en-US" i="1" dirty="0">
                <a:cs typeface="+mn-cs"/>
              </a:rPr>
              <a:t>Code foolishly inserted here!</a:t>
            </a:r>
          </a:p>
          <a:p>
            <a:pPr eaLnBrk="1" hangingPunct="1">
              <a:buFontTx/>
              <a:buNone/>
              <a:defRPr/>
            </a:pPr>
            <a:r>
              <a:rPr lang="en-US" b="1" dirty="0">
                <a:latin typeface="Courier New" charset="0"/>
                <a:cs typeface="+mn-cs"/>
              </a:rPr>
              <a:t>if(</a:t>
            </a:r>
            <a:r>
              <a:rPr lang="en-US" b="1" dirty="0" err="1">
                <a:latin typeface="Courier New" charset="0"/>
                <a:cs typeface="+mn-cs"/>
              </a:rPr>
              <a:t>ip</a:t>
            </a:r>
            <a:r>
              <a:rPr lang="en-US" b="1" dirty="0">
                <a:latin typeface="Courier New" charset="0"/>
                <a:cs typeface="+mn-cs"/>
              </a:rPr>
              <a:t> == NULL)</a:t>
            </a:r>
          </a:p>
          <a:p>
            <a:pPr eaLnBrk="1" hangingPunct="1">
              <a:defRPr/>
            </a:pPr>
            <a:endParaRPr lang="en-US" dirty="0">
              <a:cs typeface="+mn-cs"/>
            </a:endParaRPr>
          </a:p>
          <a:p>
            <a:pPr eaLnBrk="1" hangingPunct="1">
              <a:defRPr/>
            </a:pPr>
            <a:r>
              <a:rPr lang="en-US" dirty="0">
                <a:cs typeface="+mn-cs"/>
              </a:rPr>
              <a:t>Be afraid.</a:t>
            </a:r>
          </a:p>
          <a:p>
            <a:pPr eaLnBrk="1" hangingPunct="1">
              <a:defRPr/>
            </a:pPr>
            <a:endParaRPr lang="en-US" dirty="0">
              <a:cs typeface="+mn-cs"/>
            </a:endParaRPr>
          </a:p>
          <a:p>
            <a:pPr eaLnBrk="1" hangingPunct="1">
              <a:defRPr/>
            </a:pPr>
            <a:r>
              <a:rPr lang="en-US" dirty="0">
                <a:cs typeface="+mn-cs"/>
              </a:rPr>
              <a:t>Be very afraid!</a:t>
            </a:r>
          </a:p>
        </p:txBody>
      </p:sp>
    </p:spTree>
    <p:extLst>
      <p:ext uri="{BB962C8B-B14F-4D97-AF65-F5344CB8AC3E}">
        <p14:creationId xmlns:p14="http://schemas.microsoft.com/office/powerpoint/2010/main" val="6503045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Idiomatic But Safe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sz="2400" b="1" dirty="0">
                <a:latin typeface="Courier New" charset="0"/>
                <a:cs typeface="+mn-cs"/>
              </a:rPr>
              <a:t>if((</a:t>
            </a:r>
            <a:r>
              <a:rPr lang="en-US" sz="2400" b="1" dirty="0" err="1">
                <a:latin typeface="Courier New" charset="0"/>
                <a:cs typeface="+mn-cs"/>
              </a:rPr>
              <a:t>ip</a:t>
            </a:r>
            <a:r>
              <a:rPr lang="en-US" sz="2400" b="1" dirty="0">
                <a:latin typeface="Courier New" charset="0"/>
                <a:cs typeface="+mn-cs"/>
              </a:rPr>
              <a:t> = </a:t>
            </a:r>
            <a:r>
              <a:rPr lang="en-US" sz="2400" b="1" dirty="0" err="1">
                <a:latin typeface="Courier New" charset="0"/>
                <a:cs typeface="+mn-cs"/>
              </a:rPr>
              <a:t>malloc</a:t>
            </a:r>
            <a:r>
              <a:rPr lang="en-US" sz="2400" b="1" dirty="0">
                <a:latin typeface="Courier New" charset="0"/>
                <a:cs typeface="+mn-cs"/>
              </a:rPr>
              <a:t>(</a:t>
            </a:r>
            <a:r>
              <a:rPr lang="en-US" sz="2400" b="1" dirty="0" err="1">
                <a:latin typeface="Courier New" charset="0"/>
                <a:cs typeface="+mn-cs"/>
              </a:rPr>
              <a:t>sizeof</a:t>
            </a:r>
            <a:r>
              <a:rPr lang="en-US" sz="2400" b="1" dirty="0">
                <a:latin typeface="Courier New" charset="0"/>
                <a:cs typeface="+mn-cs"/>
              </a:rPr>
              <a:t> </a:t>
            </a:r>
            <a:r>
              <a:rPr lang="en-US" sz="2400" b="1" dirty="0" err="1">
                <a:latin typeface="Courier New" charset="0"/>
                <a:cs typeface="+mn-cs"/>
              </a:rPr>
              <a:t>struct</a:t>
            </a:r>
            <a:r>
              <a:rPr lang="en-US" sz="2400" b="1" dirty="0">
                <a:latin typeface="Courier New" charset="0"/>
                <a:cs typeface="+mn-cs"/>
              </a:rPr>
              <a:t> r)) == NULL)</a:t>
            </a:r>
          </a:p>
          <a:p>
            <a:pPr eaLnBrk="1" hangingPunct="1">
              <a:buFontTx/>
              <a:buNone/>
              <a:defRPr/>
            </a:pPr>
            <a:r>
              <a:rPr lang="en-US" sz="2400" b="1" dirty="0">
                <a:latin typeface="Courier New" charset="0"/>
                <a:cs typeface="+mn-cs"/>
              </a:rPr>
              <a:t>{</a:t>
            </a:r>
          </a:p>
          <a:p>
            <a:pPr eaLnBrk="1" hangingPunct="1">
              <a:buFontTx/>
              <a:buNone/>
              <a:defRPr/>
            </a:pPr>
            <a:r>
              <a:rPr lang="en-US" sz="2400" b="1" dirty="0">
                <a:latin typeface="Courier New" charset="0"/>
                <a:cs typeface="+mn-cs"/>
              </a:rPr>
              <a:t>	/* Handle Error Here */</a:t>
            </a:r>
          </a:p>
          <a:p>
            <a:pPr eaLnBrk="1" hangingPunct="1">
              <a:buFontTx/>
              <a:buNone/>
              <a:defRPr/>
            </a:pPr>
            <a:r>
              <a:rPr lang="en-US" sz="2400" b="1" dirty="0">
                <a:latin typeface="Courier New" charset="0"/>
                <a:cs typeface="+mn-cs"/>
              </a:rPr>
              <a:t>}</a:t>
            </a:r>
          </a:p>
          <a:p>
            <a:pPr eaLnBrk="1" hangingPunct="1">
              <a:buFontTx/>
              <a:buNone/>
              <a:defRPr/>
            </a:pPr>
            <a:endParaRPr lang="en-US" sz="2400" b="1" dirty="0">
              <a:latin typeface="Courier New" charset="0"/>
            </a:endParaRPr>
          </a:p>
          <a:p>
            <a:pPr eaLnBrk="1" hangingPunct="1">
              <a:defRPr/>
            </a:pPr>
            <a:r>
              <a:rPr lang="en-US" dirty="0"/>
              <a:t>This is the way it’s done in real life.</a:t>
            </a:r>
          </a:p>
          <a:p>
            <a:pPr eaLnBrk="1" hangingPunct="1">
              <a:defRPr/>
            </a:pPr>
            <a:r>
              <a:rPr lang="en-US" dirty="0"/>
              <a:t>Don’t mix up the = and == operators!</a:t>
            </a:r>
          </a:p>
        </p:txBody>
      </p:sp>
    </p:spTree>
    <p:extLst>
      <p:ext uri="{BB962C8B-B14F-4D97-AF65-F5344CB8AC3E}">
        <p14:creationId xmlns:p14="http://schemas.microsoft.com/office/powerpoint/2010/main" val="261763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Making Things Simpler?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Give Symbolic Names to Values</a:t>
            </a:r>
          </a:p>
          <a:p>
            <a:pPr eaLnBrk="1" hangingPunct="1"/>
            <a:r>
              <a:rPr lang="en-US" sz="3600" dirty="0"/>
              <a:t>Provide Expressiveness</a:t>
            </a:r>
          </a:p>
          <a:p>
            <a:pPr eaLnBrk="1" hangingPunct="1"/>
            <a:r>
              <a:rPr lang="en-US" sz="3600" dirty="0"/>
              <a:t>Abstract the Underlying Hardware</a:t>
            </a:r>
          </a:p>
          <a:p>
            <a:pPr eaLnBrk="1" hangingPunct="1"/>
            <a:r>
              <a:rPr lang="en-US" sz="3600" dirty="0"/>
              <a:t>Enhance Code Readability</a:t>
            </a:r>
          </a:p>
          <a:p>
            <a:pPr eaLnBrk="1" hangingPunct="1"/>
            <a:r>
              <a:rPr lang="en-US" sz="3600" dirty="0"/>
              <a:t>Provide Safeguards Against Bugs</a:t>
            </a:r>
          </a:p>
        </p:txBody>
      </p:sp>
    </p:spTree>
    <p:extLst>
      <p:ext uri="{BB962C8B-B14F-4D97-AF65-F5344CB8AC3E}">
        <p14:creationId xmlns:p14="http://schemas.microsoft.com/office/powerpoint/2010/main" val="1326282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Escape From Type-Checking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440362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malloc</a:t>
            </a:r>
            <a:r>
              <a:rPr lang="en-US" dirty="0"/>
              <a:t>() returns a pointer to at least as many bytes as we requested.</a:t>
            </a:r>
          </a:p>
          <a:p>
            <a:r>
              <a:rPr lang="en-US" dirty="0"/>
              <a:t>But what is the type of this pointer and how do we use it to store items of a different type?</a:t>
            </a:r>
          </a:p>
          <a:p>
            <a:r>
              <a:rPr lang="en-US" dirty="0" err="1"/>
              <a:t>malloc</a:t>
            </a:r>
            <a:r>
              <a:rPr lang="en-US" dirty="0"/>
              <a:t>() is </a:t>
            </a:r>
            <a:r>
              <a:rPr lang="en-US" dirty="0" smtClean="0"/>
              <a:t>declared </a:t>
            </a:r>
            <a:r>
              <a:rPr lang="en-US" dirty="0"/>
              <a:t>as “void *</a:t>
            </a:r>
            <a:r>
              <a:rPr lang="en-US" dirty="0" err="1"/>
              <a:t>malloc</a:t>
            </a:r>
            <a:r>
              <a:rPr lang="en-US" dirty="0"/>
              <a:t>(unsigned long)”</a:t>
            </a:r>
          </a:p>
          <a:p>
            <a:r>
              <a:rPr lang="en-US" dirty="0"/>
              <a:t>C uses the idiom “pointer to void” for a generic pointer</a:t>
            </a:r>
          </a:p>
          <a:p>
            <a:r>
              <a:rPr lang="en-US" dirty="0"/>
              <a:t>To be safe, you should cast this pointer into the correct type so that type-checking can work for you again!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*</a:t>
            </a:r>
            <a:r>
              <a:rPr lang="en-US" dirty="0" err="1">
                <a:latin typeface="Courier"/>
                <a:cs typeface="Courier"/>
              </a:rPr>
              <a:t>ip</a:t>
            </a:r>
            <a:r>
              <a:rPr lang="en-US" dirty="0">
                <a:latin typeface="Courier"/>
                <a:cs typeface="Courier"/>
              </a:rPr>
              <a:t>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 err="1">
                <a:latin typeface="Courier"/>
                <a:cs typeface="Courier"/>
              </a:rPr>
              <a:t>ip</a:t>
            </a:r>
            <a:r>
              <a:rPr lang="en-US" dirty="0">
                <a:latin typeface="Courier"/>
                <a:cs typeface="Courier"/>
              </a:rPr>
              <a:t> = (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*)</a:t>
            </a:r>
            <a:r>
              <a:rPr lang="en-US" dirty="0" err="1">
                <a:latin typeface="Courier"/>
                <a:cs typeface="Courier"/>
              </a:rPr>
              <a:t>malloc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sizeof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);</a:t>
            </a:r>
            <a:br>
              <a:rPr lang="en-US" dirty="0">
                <a:latin typeface="Courier"/>
                <a:cs typeface="Courier"/>
              </a:rPr>
            </a:b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cs typeface="Courier"/>
              </a:rPr>
              <a:t>Otherwise, the compiler will silently cast your “void *” pointer into any other kind of pointer without checking</a:t>
            </a:r>
          </a:p>
        </p:txBody>
      </p:sp>
    </p:spTree>
    <p:extLst>
      <p:ext uri="{BB962C8B-B14F-4D97-AF65-F5344CB8AC3E}">
        <p14:creationId xmlns:p14="http://schemas.microsoft.com/office/powerpoint/2010/main" val="2144837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 With Storage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6896"/>
          </a:xfrm>
        </p:spPr>
        <p:txBody>
          <a:bodyPr>
            <a:normAutofit fontScale="92500"/>
          </a:bodyPr>
          <a:lstStyle/>
          <a:p>
            <a:r>
              <a:rPr lang="en-US" dirty="0"/>
              <a:t>When you’re done with a chunk of storage, you use </a:t>
            </a:r>
            <a:r>
              <a:rPr lang="en-US" b="1" dirty="0"/>
              <a:t>free() </a:t>
            </a:r>
            <a:r>
              <a:rPr lang="en-US" dirty="0"/>
              <a:t>to make it available for reuse.</a:t>
            </a:r>
          </a:p>
          <a:p>
            <a:r>
              <a:rPr lang="en-US" dirty="0"/>
              <a:t>Remember, C doesn’t do garbage collection</a:t>
            </a:r>
          </a:p>
          <a:p>
            <a:r>
              <a:rPr lang="en-US" dirty="0"/>
              <a:t>From our previous example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		</a:t>
            </a:r>
            <a:r>
              <a:rPr lang="en-US" b="1" dirty="0">
                <a:latin typeface="Courier"/>
                <a:cs typeface="Courier"/>
              </a:rPr>
              <a:t>free(</a:t>
            </a:r>
            <a:r>
              <a:rPr lang="en-US" b="1" dirty="0" err="1">
                <a:latin typeface="Courier"/>
                <a:cs typeface="Courier"/>
              </a:rPr>
              <a:t>rp</a:t>
            </a:r>
            <a:r>
              <a:rPr lang="en-US" b="1" dirty="0">
                <a:latin typeface="Courier"/>
                <a:cs typeface="Courier"/>
              </a:rPr>
              <a:t>);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/>
            </a:r>
            <a:br>
              <a:rPr lang="en-US" b="1" dirty="0">
                <a:latin typeface="Courier"/>
                <a:cs typeface="Courier"/>
              </a:rPr>
            </a:br>
            <a:r>
              <a:rPr lang="en-US" dirty="0">
                <a:cs typeface="Courier"/>
              </a:rPr>
              <a:t>returns the storage for re-use</a:t>
            </a:r>
          </a:p>
          <a:p>
            <a:r>
              <a:rPr lang="en-US" dirty="0">
                <a:cs typeface="Courier"/>
              </a:rPr>
              <a:t>You mustn’t use the value in </a:t>
            </a:r>
            <a:r>
              <a:rPr lang="en-US" dirty="0" err="1">
                <a:cs typeface="Courier"/>
              </a:rPr>
              <a:t>rp</a:t>
            </a:r>
            <a:r>
              <a:rPr lang="en-US" dirty="0">
                <a:cs typeface="Courier"/>
              </a:rPr>
              <a:t> after the call to free(), nor may you use the memory it points to!</a:t>
            </a:r>
          </a:p>
        </p:txBody>
      </p:sp>
    </p:spTree>
    <p:extLst>
      <p:ext uri="{BB962C8B-B14F-4D97-AF65-F5344CB8AC3E}">
        <p14:creationId xmlns:p14="http://schemas.microsoft.com/office/powerpoint/2010/main" val="2867148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Pointer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=5VnDaHBi8dM</a:t>
            </a:r>
          </a:p>
        </p:txBody>
      </p:sp>
    </p:spTree>
    <p:extLst>
      <p:ext uri="{BB962C8B-B14F-4D97-AF65-F5344CB8AC3E}">
        <p14:creationId xmlns:p14="http://schemas.microsoft.com/office/powerpoint/2010/main" val="3102380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G. </a:t>
            </a:r>
            <a:r>
              <a:rPr lang="en-US" dirty="0" err="1"/>
              <a:t>printf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Printf</a:t>
            </a:r>
            <a:r>
              <a:rPr lang="en-US" dirty="0"/>
              <a:t>() is a function in the Standard IO Library (so you need to #include &lt;</a:t>
            </a:r>
            <a:r>
              <a:rPr lang="en-US" dirty="0" err="1"/>
              <a:t>stdio.h</a:t>
            </a:r>
            <a:r>
              <a:rPr lang="en-US" dirty="0"/>
              <a:t>&gt;)</a:t>
            </a:r>
          </a:p>
          <a:p>
            <a:r>
              <a:rPr lang="en-US" dirty="0"/>
              <a:t>The first argument is a format string</a:t>
            </a:r>
          </a:p>
          <a:p>
            <a:r>
              <a:rPr lang="en-US" dirty="0"/>
              <a:t>Characters in the format string are copied to standard output</a:t>
            </a:r>
          </a:p>
          <a:p>
            <a:r>
              <a:rPr lang="en-US" dirty="0"/>
              <a:t>Format codes beginning with % reference arguments that come after the format string, in order</a:t>
            </a:r>
          </a:p>
        </p:txBody>
      </p:sp>
    </p:spTree>
    <p:extLst>
      <p:ext uri="{BB962C8B-B14F-4D97-AF65-F5344CB8AC3E}">
        <p14:creationId xmlns:p14="http://schemas.microsoft.com/office/powerpoint/2010/main" val="3702584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Printf</a:t>
            </a:r>
            <a:r>
              <a:rPr lang="en-US" dirty="0"/>
              <a:t>() Format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904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Some useful format codes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example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 err="1">
                <a:latin typeface="Courier"/>
                <a:cs typeface="Courier"/>
              </a:rPr>
              <a:t>printf</a:t>
            </a:r>
            <a:r>
              <a:rPr lang="en-US" dirty="0">
                <a:latin typeface="Courier"/>
                <a:cs typeface="Courier"/>
              </a:rPr>
              <a:t>(“Person: %s  GPA: %f\n”, 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		</a:t>
            </a:r>
            <a:r>
              <a:rPr lang="en-US" dirty="0" err="1">
                <a:latin typeface="Courier"/>
                <a:cs typeface="Courier"/>
              </a:rPr>
              <a:t>rec.name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rec.gpa</a:t>
            </a:r>
            <a:r>
              <a:rPr lang="en-US" dirty="0">
                <a:latin typeface="Courier"/>
                <a:cs typeface="Courier"/>
              </a:rPr>
              <a:t>);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/>
              <a:t>might print 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latin typeface="Courier"/>
                <a:cs typeface="Courier"/>
              </a:rPr>
              <a:t>Person: Dan  GPA: 2.5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922310"/>
              </p:ext>
            </p:extLst>
          </p:nvPr>
        </p:nvGraphicFramePr>
        <p:xfrm>
          <a:off x="1018711" y="2129431"/>
          <a:ext cx="3642832" cy="2225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187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41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%d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Decimal number (</a:t>
                      </a:r>
                      <a:r>
                        <a:rPr lang="en-US" b="0" dirty="0" err="1"/>
                        <a:t>int</a:t>
                      </a:r>
                      <a:r>
                        <a:rPr lang="en-US" b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 number (</a:t>
                      </a:r>
                      <a:r>
                        <a:rPr lang="en-US" dirty="0" err="1"/>
                        <a:t>int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Floating number (float)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 (char *)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 (char)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Pointer (for debugging)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8963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H. The C Preprocessor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 preprocessor does four things</a:t>
            </a:r>
          </a:p>
          <a:p>
            <a:pPr lvl="1"/>
            <a:r>
              <a:rPr lang="en-US" dirty="0"/>
              <a:t>File inclusion (i.e. processes “#include”)</a:t>
            </a:r>
          </a:p>
          <a:p>
            <a:pPr lvl="1"/>
            <a:r>
              <a:rPr lang="en-US" dirty="0"/>
              <a:t>Macro expansion </a:t>
            </a:r>
          </a:p>
          <a:p>
            <a:pPr lvl="1"/>
            <a:r>
              <a:rPr lang="en-US" dirty="0"/>
              <a:t>Conditional compilation</a:t>
            </a:r>
          </a:p>
          <a:p>
            <a:pPr lvl="1"/>
            <a:r>
              <a:rPr lang="en-US" dirty="0"/>
              <a:t>Code line identification</a:t>
            </a:r>
          </a:p>
          <a:p>
            <a:r>
              <a:rPr lang="en-US" dirty="0"/>
              <a:t>For now, let’s just look at the first two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68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#include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42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Conventionally, we only </a:t>
            </a:r>
            <a:r>
              <a:rPr lang="en-US" b="1" i="1" dirty="0"/>
              <a:t>include</a:t>
            </a:r>
            <a:r>
              <a:rPr lang="en-US" dirty="0"/>
              <a:t> file that end in “.h”</a:t>
            </a:r>
          </a:p>
          <a:p>
            <a:r>
              <a:rPr lang="en-US" dirty="0"/>
              <a:t>These consist of declarations (including function prototypes) and macro definitions but no executable code</a:t>
            </a:r>
          </a:p>
          <a:p>
            <a:r>
              <a:rPr lang="en-US" dirty="0"/>
              <a:t>If you surround the file name with </a:t>
            </a:r>
          </a:p>
          <a:p>
            <a:pPr lvl="1"/>
            <a:r>
              <a:rPr lang="en-US" dirty="0"/>
              <a:t>double quotes, the preprocessor looks in the current directory and then the system directories for the file</a:t>
            </a:r>
          </a:p>
          <a:p>
            <a:pPr lvl="1"/>
            <a:r>
              <a:rPr lang="en-US" dirty="0"/>
              <a:t>angle brackets (&lt;&gt;), it looks only in the system directories</a:t>
            </a:r>
          </a:p>
        </p:txBody>
      </p:sp>
    </p:spTree>
    <p:extLst>
      <p:ext uri="{BB962C8B-B14F-4D97-AF65-F5344CB8AC3E}">
        <p14:creationId xmlns:p14="http://schemas.microsoft.com/office/powerpoint/2010/main" val="23735926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#include Example</a:t>
            </a:r>
            <a:endParaRPr lang="en-US" alt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en-US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altLang="en-US" b="1" dirty="0">
                <a:latin typeface="Courier New" pitchFamily="49" charset="0"/>
              </a:rPr>
              <a:t>#include &lt;</a:t>
            </a:r>
            <a:r>
              <a:rPr lang="en-US" altLang="en-US" b="1" dirty="0" err="1">
                <a:latin typeface="Courier New" pitchFamily="49" charset="0"/>
              </a:rPr>
              <a:t>stdio.h</a:t>
            </a:r>
            <a:r>
              <a:rPr lang="en-US" altLang="en-US" b="1" dirty="0">
                <a:latin typeface="Courier New" pitchFamily="49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latin typeface="Courier New" pitchFamily="49" charset="0"/>
              </a:rPr>
              <a:t>#include &lt;</a:t>
            </a:r>
            <a:r>
              <a:rPr lang="en-US" altLang="en-US" b="1" dirty="0" err="1">
                <a:latin typeface="Courier New" pitchFamily="49" charset="0"/>
              </a:rPr>
              <a:t>stdlib.h</a:t>
            </a:r>
            <a:r>
              <a:rPr lang="en-US" altLang="en-US" b="1" dirty="0">
                <a:latin typeface="Courier New" pitchFamily="49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latin typeface="Courier New" pitchFamily="49" charset="0"/>
              </a:rPr>
              <a:t>#include &lt;</a:t>
            </a:r>
            <a:r>
              <a:rPr lang="en-US" altLang="en-US" b="1" dirty="0" err="1">
                <a:latin typeface="Courier New" pitchFamily="49" charset="0"/>
              </a:rPr>
              <a:t>unistd.h</a:t>
            </a:r>
            <a:r>
              <a:rPr lang="en-US" altLang="en-US" b="1" dirty="0">
                <a:latin typeface="Courier New" pitchFamily="49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latin typeface="Courier New" pitchFamily="49" charset="0"/>
              </a:rPr>
              <a:t>#include ”</a:t>
            </a:r>
            <a:r>
              <a:rPr lang="en-US" altLang="en-US" b="1" dirty="0" err="1">
                <a:latin typeface="Courier New" pitchFamily="49" charset="0"/>
              </a:rPr>
              <a:t>mydefs.h</a:t>
            </a:r>
            <a:r>
              <a:rPr lang="en-US" altLang="en-US" b="1" dirty="0">
                <a:latin typeface="Courier New" pitchFamily="49" charset="0"/>
              </a:rPr>
              <a:t>"</a:t>
            </a:r>
          </a:p>
          <a:p>
            <a:pPr eaLnBrk="1" hangingPunct="1">
              <a:buFontTx/>
              <a:buNone/>
            </a:pPr>
            <a:endParaRPr lang="en-US" altLang="en-US" b="1" dirty="0">
              <a:latin typeface="Courier New" pitchFamily="49" charset="0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101665" y="4931429"/>
            <a:ext cx="3784885" cy="1631216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pPr eaLnBrk="0" hangingPunct="0"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Header files typically contain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Macro definitions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Declarations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Function Prototypes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</a:t>
            </a:r>
            <a:r>
              <a:rPr lang="en-US" sz="2000" b="1" i="1" dirty="0">
                <a:latin typeface="Comic Sans MS" pitchFamily="66" charset="0"/>
              </a:rPr>
              <a:t>NOT</a:t>
            </a:r>
            <a:r>
              <a:rPr lang="en-US" sz="2000" i="1" dirty="0">
                <a:latin typeface="Comic Sans MS" pitchFamily="66" charset="0"/>
              </a:rPr>
              <a:t> Code!!!</a:t>
            </a:r>
          </a:p>
        </p:txBody>
      </p:sp>
    </p:spTree>
    <p:extLst>
      <p:ext uri="{BB962C8B-B14F-4D97-AF65-F5344CB8AC3E}">
        <p14:creationId xmlns:p14="http://schemas.microsoft.com/office/powerpoint/2010/main" val="15050735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Macro processing is just text substitution using some very specific rules</a:t>
            </a:r>
          </a:p>
          <a:p>
            <a:r>
              <a:rPr lang="en-US" dirty="0"/>
              <a:t>We’re going to need to want to use symbolic names for constants in several places</a:t>
            </a:r>
          </a:p>
          <a:p>
            <a:r>
              <a:rPr lang="en-US" dirty="0"/>
              <a:t>For example</a:t>
            </a:r>
            <a:br>
              <a:rPr lang="en-US" dirty="0"/>
            </a:br>
            <a:r>
              <a:rPr lang="en-US" dirty="0">
                <a:latin typeface="Courier"/>
                <a:cs typeface="Courier"/>
              </a:rPr>
              <a:t>		#define NULL ((void *)0)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#define MAXWORDLEN 256</a:t>
            </a:r>
          </a:p>
          <a:p>
            <a:r>
              <a:rPr lang="en-US" dirty="0"/>
              <a:t>These symbolic names are </a:t>
            </a:r>
            <a:r>
              <a:rPr lang="en-US" b="1" dirty="0"/>
              <a:t>textually</a:t>
            </a:r>
            <a:r>
              <a:rPr lang="en-US" dirty="0"/>
              <a:t> replaced in the source code before it is compiled!</a:t>
            </a:r>
          </a:p>
        </p:txBody>
      </p:sp>
    </p:spTree>
    <p:extLst>
      <p:ext uri="{BB962C8B-B14F-4D97-AF65-F5344CB8AC3E}">
        <p14:creationId xmlns:p14="http://schemas.microsoft.com/office/powerpoint/2010/main" val="37566076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09689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Continuing with our last example,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latin typeface="Courier"/>
                <a:cs typeface="Courier"/>
              </a:rPr>
              <a:t>char </a:t>
            </a:r>
            <a:r>
              <a:rPr lang="en-US" dirty="0" err="1">
                <a:latin typeface="Courier"/>
                <a:cs typeface="Courier"/>
              </a:rPr>
              <a:t>buf</a:t>
            </a:r>
            <a:r>
              <a:rPr lang="en-US" dirty="0">
                <a:latin typeface="Courier"/>
                <a:cs typeface="Courier"/>
              </a:rPr>
              <a:t>[MAXWORDLEN], *</a:t>
            </a:r>
            <a:r>
              <a:rPr lang="en-US" dirty="0" err="1">
                <a:latin typeface="Courier"/>
                <a:cs typeface="Courier"/>
              </a:rPr>
              <a:t>cp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</a:t>
            </a:r>
            <a:r>
              <a:rPr lang="mr-IN" dirty="0">
                <a:latin typeface="Courier"/>
                <a:cs typeface="Courier"/>
              </a:rPr>
              <a:t>…</a:t>
            </a:r>
            <a:r>
              <a:rPr lang="en-US" dirty="0">
                <a:latin typeface="Courier"/>
                <a:cs typeface="Courier"/>
              </a:rPr>
              <a:t/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if (</a:t>
            </a:r>
            <a:r>
              <a:rPr lang="en-US" dirty="0" err="1">
                <a:latin typeface="Courier"/>
                <a:cs typeface="Courier"/>
              </a:rPr>
              <a:t>cp</a:t>
            </a:r>
            <a:r>
              <a:rPr lang="en-US" dirty="0">
                <a:latin typeface="Courier"/>
                <a:cs typeface="Courier"/>
              </a:rPr>
              <a:t> != NULL &amp;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&lt; MAXWORDLEN)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	</a:t>
            </a:r>
            <a:r>
              <a:rPr lang="en-US" dirty="0" err="1">
                <a:latin typeface="Courier"/>
                <a:cs typeface="Courier"/>
              </a:rPr>
              <a:t>buf</a:t>
            </a:r>
            <a:r>
              <a:rPr lang="en-US" dirty="0">
                <a:latin typeface="Courier"/>
                <a:cs typeface="Courier"/>
              </a:rPr>
              <a:t>[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] = *</a:t>
            </a:r>
            <a:r>
              <a:rPr lang="en-US" dirty="0" err="1">
                <a:latin typeface="Courier"/>
                <a:cs typeface="Courier"/>
              </a:rPr>
              <a:t>cp</a:t>
            </a:r>
            <a:r>
              <a:rPr lang="en-US" dirty="0">
                <a:latin typeface="Courier"/>
                <a:cs typeface="Courier"/>
              </a:rPr>
              <a:t>;</a:t>
            </a:r>
          </a:p>
          <a:p>
            <a:r>
              <a:rPr lang="en-US" dirty="0"/>
              <a:t>After the C Preprocessor</a:t>
            </a:r>
            <a:r>
              <a:rPr lang="en-US"/>
              <a:t>, it </a:t>
            </a:r>
            <a:r>
              <a:rPr lang="en-US" dirty="0"/>
              <a:t>becomes</a:t>
            </a:r>
            <a:br>
              <a:rPr lang="en-US" dirty="0"/>
            </a:br>
            <a:r>
              <a:rPr lang="en-US" dirty="0">
                <a:latin typeface="Courier"/>
                <a:cs typeface="Courier"/>
              </a:rPr>
              <a:t>			char </a:t>
            </a:r>
            <a:r>
              <a:rPr lang="en-US" dirty="0" err="1">
                <a:latin typeface="Courier"/>
                <a:cs typeface="Courier"/>
              </a:rPr>
              <a:t>buf</a:t>
            </a:r>
            <a:r>
              <a:rPr lang="en-US" dirty="0">
                <a:latin typeface="Courier"/>
                <a:cs typeface="Courier"/>
              </a:rPr>
              <a:t>[256], *</a:t>
            </a:r>
            <a:r>
              <a:rPr lang="en-US" dirty="0" err="1">
                <a:latin typeface="Courier"/>
                <a:cs typeface="Courier"/>
              </a:rPr>
              <a:t>cp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	...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	if (</a:t>
            </a:r>
            <a:r>
              <a:rPr lang="en-US" dirty="0" err="1">
                <a:latin typeface="Courier"/>
                <a:cs typeface="Courier"/>
              </a:rPr>
              <a:t>cp</a:t>
            </a:r>
            <a:r>
              <a:rPr lang="en-US" dirty="0">
                <a:latin typeface="Courier"/>
                <a:cs typeface="Courier"/>
              </a:rPr>
              <a:t> != ((void *)0) 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					&amp;&amp;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&lt; 256)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		</a:t>
            </a:r>
            <a:r>
              <a:rPr lang="en-US" dirty="0" err="1">
                <a:latin typeface="Courier"/>
                <a:cs typeface="Courier"/>
              </a:rPr>
              <a:t>buf</a:t>
            </a:r>
            <a:r>
              <a:rPr lang="en-US" dirty="0">
                <a:latin typeface="Courier"/>
                <a:cs typeface="Courier"/>
              </a:rPr>
              <a:t>[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] = *</a:t>
            </a:r>
            <a:r>
              <a:rPr lang="en-US" dirty="0" err="1">
                <a:latin typeface="Courier"/>
                <a:cs typeface="Courier"/>
              </a:rPr>
              <a:t>cp</a:t>
            </a:r>
            <a:r>
              <a:rPr lang="en-US" dirty="0">
                <a:latin typeface="Courier"/>
                <a:cs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31623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94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Ancestors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 err="1"/>
              <a:t>Algol</a:t>
            </a:r>
            <a:r>
              <a:rPr lang="en-US" dirty="0"/>
              <a:t> 60</a:t>
            </a:r>
          </a:p>
          <a:p>
            <a:pPr lvl="1"/>
            <a:r>
              <a:rPr lang="en-US" dirty="0"/>
              <a:t>PL/I</a:t>
            </a:r>
          </a:p>
          <a:p>
            <a:r>
              <a:rPr lang="en-US" dirty="0"/>
              <a:t>Parents</a:t>
            </a:r>
          </a:p>
          <a:p>
            <a:pPr lvl="1"/>
            <a:r>
              <a:rPr lang="en-US" dirty="0"/>
              <a:t>(CPL, BCPL, B) -&gt; C</a:t>
            </a:r>
          </a:p>
          <a:p>
            <a:r>
              <a:rPr lang="en-US" dirty="0" err="1"/>
              <a:t>Descendents</a:t>
            </a:r>
            <a:endParaRPr lang="en-US" dirty="0"/>
          </a:p>
          <a:p>
            <a:pPr lvl="1"/>
            <a:r>
              <a:rPr lang="en-US" dirty="0"/>
              <a:t>Perl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C++</a:t>
            </a:r>
          </a:p>
          <a:p>
            <a:pPr lvl="1"/>
            <a:r>
              <a:rPr lang="en-US" dirty="0"/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32840283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An Example: Word Frequencies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413262" cy="528405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Reference </a:t>
            </a:r>
            <a:r>
              <a:rPr lang="en-US" dirty="0" err="1"/>
              <a:t>ch</a:t>
            </a:r>
            <a:r>
              <a:rPr lang="en-US" dirty="0"/>
              <a:t> 6.5, p. 139 in K&amp;R.</a:t>
            </a:r>
          </a:p>
          <a:p>
            <a:r>
              <a:rPr lang="en-US" dirty="0"/>
              <a:t>“Suppose we want to handle the [</a:t>
            </a:r>
            <a:r>
              <a:rPr lang="mr-IN" dirty="0"/>
              <a:t>…</a:t>
            </a:r>
            <a:r>
              <a:rPr lang="en-US" dirty="0"/>
              <a:t>] problem of counting the occurrences of </a:t>
            </a:r>
            <a:r>
              <a:rPr lang="en-US" i="1" dirty="0"/>
              <a:t>all</a:t>
            </a:r>
            <a:r>
              <a:rPr lang="en-US" dirty="0"/>
              <a:t> the words in some input. Since the list of words isn’t known in advance, we can’t conveniently sort it and use a binary search. Yet we can’t do a linear search for each word as it arrives to see if it’s already been seen; the program would take too long. [</a:t>
            </a:r>
            <a:r>
              <a:rPr lang="mr-IN" dirty="0"/>
              <a:t>…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One solution is to keep the set of words seen so far sorted at all times, by placing each word into its proper position in the order as it arrives. [</a:t>
            </a:r>
            <a:r>
              <a:rPr lang="mr-IN" dirty="0"/>
              <a:t>…</a:t>
            </a:r>
            <a:r>
              <a:rPr lang="en-US" dirty="0"/>
              <a:t>] We will use a data structure called a </a:t>
            </a:r>
            <a:r>
              <a:rPr lang="en-US" i="1" dirty="0"/>
              <a:t>binary tree</a:t>
            </a:r>
            <a:r>
              <a:rPr lang="en-US" dirty="0"/>
              <a:t>.</a:t>
            </a:r>
          </a:p>
          <a:p>
            <a:r>
              <a:rPr lang="en-US" dirty="0"/>
              <a:t>See “</a:t>
            </a:r>
            <a:r>
              <a:rPr lang="en-US" dirty="0" err="1"/>
              <a:t>wordfreq</a:t>
            </a:r>
            <a:r>
              <a:rPr lang="en-US" dirty="0"/>
              <a:t>” in Canvas Files &gt; Source Code</a:t>
            </a:r>
          </a:p>
        </p:txBody>
      </p:sp>
    </p:spTree>
    <p:extLst>
      <p:ext uri="{BB962C8B-B14F-4D97-AF65-F5344CB8AC3E}">
        <p14:creationId xmlns:p14="http://schemas.microsoft.com/office/powerpoint/2010/main" val="1702939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 Language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BCPL (</a:t>
            </a:r>
            <a:r>
              <a:rPr lang="en-US" altLang="en-US" sz="2800" dirty="0" err="1"/>
              <a:t>Typeless</a:t>
            </a:r>
            <a:r>
              <a:rPr lang="en-US" altLang="en-US" sz="2800" dirty="0"/>
              <a:t>) - 1967 - Operating Systems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B - Ken Thompson - First version of Unix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 - 1972 - Dennis Ritchie - Implemented on PDP-11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Unix rewritten in C in 1974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Publication in 1978 of "The C Programming Language" by Brian Kernighan and Dennis Ritchie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...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ANSI C (1989)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Major updates to C standard in 1994 and 1999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We will use C99 in CS 2110 (GNU C compiler)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2273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Program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710" y="3338508"/>
            <a:ext cx="4349843" cy="3268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5" y="1535839"/>
            <a:ext cx="4356847" cy="28673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68352" y="1606176"/>
            <a:ext cx="1382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CS1</a:t>
            </a:r>
          </a:p>
        </p:txBody>
      </p:sp>
    </p:spTree>
    <p:extLst>
      <p:ext uri="{BB962C8B-B14F-4D97-AF65-F5344CB8AC3E}">
        <p14:creationId xmlns:p14="http://schemas.microsoft.com/office/powerpoint/2010/main" val="61918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Program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8352" y="1606176"/>
            <a:ext cx="1382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CS2</a:t>
            </a:r>
          </a:p>
        </p:txBody>
      </p:sp>
      <p:pic>
        <p:nvPicPr>
          <p:cNvPr id="1026" name="Picture 2" descr="http://www.tblackaviation.com/images/Beech76_Cockp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71" y="3508176"/>
            <a:ext cx="4437529" cy="294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arrieaircraft.com/images/beech-76-duchess-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69" y="1417638"/>
            <a:ext cx="4262904" cy="298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176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16456</TotalTime>
  <Words>2686</Words>
  <Application>Microsoft Macintosh PowerPoint</Application>
  <PresentationFormat>On-screen Show (4:3)</PresentationFormat>
  <Paragraphs>505</Paragraphs>
  <Slides>60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C for Java Programmers</vt:lpstr>
      <vt:lpstr>So Where Are We Now?</vt:lpstr>
      <vt:lpstr>Problem-Oriented Language</vt:lpstr>
      <vt:lpstr>One More Abstraction…</vt:lpstr>
      <vt:lpstr>Making Things Simpler?</vt:lpstr>
      <vt:lpstr>Generations</vt:lpstr>
      <vt:lpstr>The C Language</vt:lpstr>
      <vt:lpstr>Learning to Program</vt:lpstr>
      <vt:lpstr>Learning to Program</vt:lpstr>
      <vt:lpstr>So We’re Ready for a Fast, Modern Jet, Right?</vt:lpstr>
      <vt:lpstr>Well, C is More Like…</vt:lpstr>
      <vt:lpstr>C</vt:lpstr>
      <vt:lpstr>C</vt:lpstr>
      <vt:lpstr>Languages</vt:lpstr>
      <vt:lpstr>Learning a New Language</vt:lpstr>
      <vt:lpstr>Differences Between Java and C</vt:lpstr>
      <vt:lpstr>Design Goals</vt:lpstr>
      <vt:lpstr>Storage Differences</vt:lpstr>
      <vt:lpstr>Expression and Control Statement Differences</vt:lpstr>
      <vt:lpstr>More Differences</vt:lpstr>
      <vt:lpstr>A Quick Example</vt:lpstr>
      <vt:lpstr>The C Compiler</vt:lpstr>
      <vt:lpstr>PowerPoint Presentation</vt:lpstr>
      <vt:lpstr>PowerPoint Presentation</vt:lpstr>
      <vt:lpstr>Running Our Example</vt:lpstr>
      <vt:lpstr>Useful Websites</vt:lpstr>
      <vt:lpstr>Getting Ready for HW 8</vt:lpstr>
      <vt:lpstr>What We Need for HW 8</vt:lpstr>
      <vt:lpstr>A. Scopes</vt:lpstr>
      <vt:lpstr>B. Data Types</vt:lpstr>
      <vt:lpstr>How Big?  It Depends.</vt:lpstr>
      <vt:lpstr>C. Strings</vt:lpstr>
      <vt:lpstr>D. Structs and Typedefs</vt:lpstr>
      <vt:lpstr>More on Structs</vt:lpstr>
      <vt:lpstr>Referencing Structure Members</vt:lpstr>
      <vt:lpstr>Typedef</vt:lpstr>
      <vt:lpstr>Typedef Examples</vt:lpstr>
      <vt:lpstr>E. Pointers</vt:lpstr>
      <vt:lpstr>Using Pointers</vt:lpstr>
      <vt:lpstr>Another Example</vt:lpstr>
      <vt:lpstr>* Has Two Meanings!</vt:lpstr>
      <vt:lpstr>Pointers</vt:lpstr>
      <vt:lpstr>Question?</vt:lpstr>
      <vt:lpstr>Another Pointer Operator</vt:lpstr>
      <vt:lpstr>Why Pointers?</vt:lpstr>
      <vt:lpstr>F. Dynamic Storage</vt:lpstr>
      <vt:lpstr>malloc()</vt:lpstr>
      <vt:lpstr>Don’t Do This!</vt:lpstr>
      <vt:lpstr>Idiomatic But Safe</vt:lpstr>
      <vt:lpstr>Escape From Type-Checking</vt:lpstr>
      <vt:lpstr>Done With Storage </vt:lpstr>
      <vt:lpstr>Pointer Video</vt:lpstr>
      <vt:lpstr>G. printf()</vt:lpstr>
      <vt:lpstr>Printf() Format Codes</vt:lpstr>
      <vt:lpstr>H. The C Preprocessor</vt:lpstr>
      <vt:lpstr>#include</vt:lpstr>
      <vt:lpstr>#include Example</vt:lpstr>
      <vt:lpstr>Macro Processing</vt:lpstr>
      <vt:lpstr>Macro Example</vt:lpstr>
      <vt:lpstr>I. An Example: Word Frequencies</vt:lpstr>
    </vt:vector>
  </TitlesOfParts>
  <Company>Georgia 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Forsyth</dc:creator>
  <cp:lastModifiedBy>Dan Forsyth</cp:lastModifiedBy>
  <cp:revision>124</cp:revision>
  <dcterms:created xsi:type="dcterms:W3CDTF">2018-06-13T21:16:02Z</dcterms:created>
  <dcterms:modified xsi:type="dcterms:W3CDTF">2018-10-18T14:15:34Z</dcterms:modified>
</cp:coreProperties>
</file>